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4.jpg" ContentType="image/jpeg"/>
  <Override PartName="/ppt/media/image25.jpg" ContentType="image/jpeg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7" r:id="rId13"/>
    <p:sldId id="278" r:id="rId14"/>
    <p:sldId id="275" r:id="rId15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>
      <p:cViewPr varScale="1">
        <p:scale>
          <a:sx n="95" d="100"/>
          <a:sy n="95" d="100"/>
        </p:scale>
        <p:origin x="166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1207E-5A97-164C-948A-25365528760E}" type="datetimeFigureOut">
              <a:rPr lang="de-DE" smtClean="0"/>
              <a:t>30.04.25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09D07-01A6-6C43-BE83-08EC6E33C3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22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4624CB-D1B5-4E44-8CD1-73171B277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F3448-5F10-CF43-A313-AA40FD9B85F2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E58FF18-DE8A-CF49-A1F2-798E51DE9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ABEFEBC-C9DC-C948-82B9-F800F5D96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136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56" y="588974"/>
            <a:ext cx="9145083" cy="66202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12847" y="1161579"/>
            <a:ext cx="2341879" cy="1019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EF7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B4B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B4B4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EF7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B4B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B4B4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EF7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B4B4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EF7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B4B4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B4B4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156" y="612616"/>
            <a:ext cx="9145083" cy="65966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2840" y="1088428"/>
            <a:ext cx="4829921" cy="1217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EF7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1282" y="2577979"/>
            <a:ext cx="7827009" cy="331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B4B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42773" y="6863734"/>
            <a:ext cx="22034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B4B4B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‹Nr.›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hyperlink" Target="mailto:oebvp.pall@psychotherapie.at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19" Type="http://schemas.openxmlformats.org/officeDocument/2006/relationships/image" Target="../media/image23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hyperlink" Target="mailto:fit4school@psychotherapie.at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2783" y="585866"/>
            <a:ext cx="8916456" cy="6623399"/>
            <a:chOff x="1002783" y="585866"/>
            <a:chExt cx="8916456" cy="66233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2783" y="585866"/>
              <a:ext cx="8916456" cy="66233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7282" y="3182896"/>
              <a:ext cx="7714245" cy="227175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56" y="603454"/>
            <a:ext cx="9145083" cy="66058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91028" y="2563731"/>
            <a:ext cx="7519670" cy="236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lang="de-AT" sz="2400" b="1" dirty="0">
                <a:solidFill>
                  <a:srgbClr val="4B4B4B"/>
                </a:solidFill>
                <a:latin typeface="Arial"/>
                <a:cs typeface="Arial"/>
              </a:rPr>
              <a:t>Derzeit an 17 Schulen österreichweit fit4SCHOOL</a:t>
            </a:r>
            <a:endParaRPr sz="2400" dirty="0">
              <a:latin typeface="Arial"/>
              <a:cs typeface="Arial"/>
            </a:endParaRPr>
          </a:p>
          <a:p>
            <a:pPr marL="354965" indent="-341630">
              <a:lnSpc>
                <a:spcPct val="100000"/>
              </a:lnSpc>
              <a:spcBef>
                <a:spcPts val="1600"/>
              </a:spcBef>
              <a:buFont typeface="Segoe UI Symbol"/>
              <a:buChar char="■"/>
              <a:tabLst>
                <a:tab pos="354965" algn="l"/>
              </a:tabLst>
            </a:pPr>
            <a:r>
              <a:rPr lang="de-AT" sz="2000" spc="-10" dirty="0">
                <a:solidFill>
                  <a:srgbClr val="4B4B4B"/>
                </a:solidFill>
                <a:latin typeface="Arial"/>
                <a:cs typeface="Arial"/>
              </a:rPr>
              <a:t>Wien</a:t>
            </a:r>
            <a:endParaRPr sz="2000" dirty="0">
              <a:latin typeface="Arial"/>
              <a:cs typeface="Arial"/>
            </a:endParaRPr>
          </a:p>
          <a:p>
            <a:pPr marL="354965" indent="-341630">
              <a:lnSpc>
                <a:spcPct val="100000"/>
              </a:lnSpc>
              <a:spcBef>
                <a:spcPts val="1415"/>
              </a:spcBef>
              <a:buFont typeface="Segoe UI Symbol"/>
              <a:buChar char="■"/>
              <a:tabLst>
                <a:tab pos="354965" algn="l"/>
              </a:tabLst>
            </a:pPr>
            <a:r>
              <a:rPr lang="de-AT" sz="2000" dirty="0">
                <a:solidFill>
                  <a:srgbClr val="4B4B4B"/>
                </a:solidFill>
                <a:latin typeface="Arial"/>
                <a:cs typeface="Arial"/>
              </a:rPr>
              <a:t>Niederösterreich</a:t>
            </a:r>
            <a:endParaRPr sz="2000" dirty="0">
              <a:latin typeface="Arial"/>
              <a:cs typeface="Arial"/>
            </a:endParaRPr>
          </a:p>
          <a:p>
            <a:pPr marL="354965" indent="-341630">
              <a:lnSpc>
                <a:spcPct val="100000"/>
              </a:lnSpc>
              <a:spcBef>
                <a:spcPts val="1490"/>
              </a:spcBef>
              <a:buFont typeface="Segoe UI Symbol"/>
              <a:buChar char="■"/>
              <a:tabLst>
                <a:tab pos="354965" algn="l"/>
              </a:tabLst>
            </a:pPr>
            <a:r>
              <a:rPr lang="de-AT" sz="2000" spc="-20" dirty="0">
                <a:solidFill>
                  <a:srgbClr val="4B4B4B"/>
                </a:solidFill>
                <a:latin typeface="Arial"/>
                <a:cs typeface="Arial"/>
              </a:rPr>
              <a:t>Oberösterreich</a:t>
            </a:r>
            <a:endParaRPr sz="2000" dirty="0">
              <a:latin typeface="Arial"/>
              <a:cs typeface="Arial"/>
            </a:endParaRPr>
          </a:p>
          <a:p>
            <a:pPr marL="354965" indent="-341630">
              <a:lnSpc>
                <a:spcPct val="100000"/>
              </a:lnSpc>
              <a:spcBef>
                <a:spcPts val="1415"/>
              </a:spcBef>
              <a:buFont typeface="Segoe UI Symbol"/>
              <a:buChar char="■"/>
              <a:tabLst>
                <a:tab pos="354965" algn="l"/>
              </a:tabLst>
            </a:pPr>
            <a:r>
              <a:rPr lang="de-AT" sz="2000" spc="-10" dirty="0">
                <a:solidFill>
                  <a:srgbClr val="4B4B4B"/>
                </a:solidFill>
                <a:latin typeface="Arial"/>
                <a:cs typeface="Arial"/>
              </a:rPr>
              <a:t>Tirol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86467" y="1286548"/>
            <a:ext cx="2341880" cy="10198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indent="54610">
              <a:lnSpc>
                <a:spcPts val="3500"/>
              </a:lnSpc>
              <a:spcBef>
                <a:spcPts val="900"/>
              </a:spcBef>
            </a:pPr>
            <a:r>
              <a:rPr spc="-20" dirty="0"/>
              <a:t>BEST</a:t>
            </a:r>
            <a:r>
              <a:rPr i="1" spc="-20" dirty="0"/>
              <a:t> </a:t>
            </a:r>
            <a:r>
              <a:rPr i="1" spc="-25" dirty="0"/>
              <a:t>PRACTICE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6700" y="347846"/>
            <a:ext cx="4572542" cy="134699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2520" y="2713119"/>
            <a:ext cx="2811179" cy="27199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b="1" spc="-25" dirty="0" err="1">
                <a:solidFill>
                  <a:srgbClr val="4B4B4B"/>
                </a:solidFill>
                <a:latin typeface="Arial"/>
                <a:cs typeface="Arial"/>
              </a:rPr>
              <a:t>Einverständniserklärung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indent="54610">
              <a:lnSpc>
                <a:spcPts val="3500"/>
              </a:lnSpc>
              <a:spcBef>
                <a:spcPts val="900"/>
              </a:spcBef>
            </a:pPr>
            <a:r>
              <a:rPr spc="-20" dirty="0"/>
              <a:t>BEST</a:t>
            </a:r>
            <a:r>
              <a:rPr i="1" spc="-20" dirty="0"/>
              <a:t> </a:t>
            </a:r>
            <a:r>
              <a:rPr i="1" spc="-25" dirty="0"/>
              <a:t>PRACTICE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84700" y="406106"/>
            <a:ext cx="5713095" cy="6673215"/>
            <a:chOff x="4206610" y="347233"/>
            <a:chExt cx="5713095" cy="66732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610" y="2459977"/>
              <a:ext cx="3206874" cy="4560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6698" y="347233"/>
              <a:ext cx="4572539" cy="13423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BD758314-1BB8-4F43-B571-028405BEE65A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>
          <a:xfrm>
            <a:off x="413810" y="2895201"/>
            <a:ext cx="2778624" cy="1498936"/>
          </a:xfrm>
          <a:noFill/>
        </p:spPr>
        <p:txBody>
          <a:bodyPr wrap="square" anchor="t">
            <a:spAutoFit/>
          </a:bodyPr>
          <a:lstStyle/>
          <a:p>
            <a:pPr algn="l" defTabSz="1007577" fontAlgn="base">
              <a:lnSpc>
                <a:spcPct val="85000"/>
              </a:lnSpc>
              <a:spcBef>
                <a:spcPct val="0"/>
              </a:spcBef>
              <a:spcAft>
                <a:spcPts val="661"/>
              </a:spcAft>
            </a:pPr>
            <a:br>
              <a:rPr lang="en-US" altLang="de-DE" sz="176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en-US" altLang="de-DE" sz="176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de-DE" altLang="de-DE" sz="1763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altLang="de-DE" sz="2645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de-DE" altLang="de-DE" sz="3526" dirty="0">
              <a:solidFill>
                <a:srgbClr val="4C4C4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CE9A729-4E35-824F-BF2D-2C1BCC1B9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2678" y="7134946"/>
            <a:ext cx="587728" cy="41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E3CCC29-6804-2841-9F0E-07FF4AE298B5}" type="slidenum">
              <a:rPr lang="de-DE" altLang="de-DE" sz="1322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 eaLnBrk="1" hangingPunct="1"/>
              <a:t>12</a:t>
            </a:fld>
            <a:endParaRPr lang="de-DE" altLang="de-DE" sz="1322" dirty="0">
              <a:solidFill>
                <a:srgbClr val="4C4C4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E39478C-0017-7076-A509-FBD005F8E90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86061" y="2796509"/>
            <a:ext cx="2989957" cy="391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53" tIns="50377" rIns="100753" bIns="50377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de-DE" altLang="de-DE" sz="1543" b="1" dirty="0">
                <a:solidFill>
                  <a:srgbClr val="F07D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Unterstützung &amp; Prävention </a:t>
            </a:r>
            <a:br>
              <a:rPr lang="de-DE" altLang="de-DE" sz="1322" dirty="0">
                <a:solidFill>
                  <a:srgbClr val="4C4C4C"/>
                </a:solidFill>
                <a:latin typeface="Verdana" panose="020B0604030504040204" pitchFamily="34" charset="0"/>
              </a:rPr>
            </a:br>
            <a:r>
              <a:rPr lang="de-DE" altLang="de-DE" sz="1322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Regelmäßige psychotherapeutische Beratung für </a:t>
            </a:r>
            <a:r>
              <a:rPr lang="de-DE" altLang="de-DE" sz="1322" dirty="0" err="1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Schüler:innen</a:t>
            </a:r>
            <a:r>
              <a:rPr lang="de-DE" altLang="de-DE" sz="1322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de-DE" altLang="de-DE" sz="1322" dirty="0" err="1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Pädagog:innen</a:t>
            </a:r>
            <a:r>
              <a:rPr lang="de-DE" altLang="de-DE" sz="1322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Eltern.</a:t>
            </a:r>
          </a:p>
          <a:p>
            <a:pPr algn="l" eaLnBrk="1" hangingPunct="1">
              <a:lnSpc>
                <a:spcPct val="120000"/>
              </a:lnSpc>
            </a:pPr>
            <a:endParaRPr lang="de-DE" altLang="de-DE" sz="1322" dirty="0">
              <a:solidFill>
                <a:srgbClr val="4C4C4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eaLnBrk="1" hangingPunct="1">
              <a:lnSpc>
                <a:spcPct val="120000"/>
              </a:lnSpc>
            </a:pPr>
            <a:r>
              <a:rPr lang="de-DE" altLang="de-DE" sz="1322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Eine </a:t>
            </a:r>
            <a:r>
              <a:rPr lang="de-DE" altLang="de-DE" sz="1322" dirty="0" err="1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Schulpsychotherpeut:in</a:t>
            </a:r>
            <a:r>
              <a:rPr lang="de-DE" altLang="de-DE" sz="1322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ergänzt das psychosoziale Team der Schule.</a:t>
            </a:r>
          </a:p>
          <a:p>
            <a:pPr algn="l" eaLnBrk="1" hangingPunct="1">
              <a:lnSpc>
                <a:spcPct val="120000"/>
              </a:lnSpc>
            </a:pPr>
            <a:r>
              <a:rPr lang="de-DE" altLang="de-DE" sz="1322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Räumlichkeiten werden von der Schule gestellt.</a:t>
            </a:r>
          </a:p>
          <a:p>
            <a:pPr algn="l" eaLnBrk="1" hangingPunct="1">
              <a:lnSpc>
                <a:spcPct val="120000"/>
              </a:lnSpc>
            </a:pPr>
            <a:endParaRPr lang="de-DE" altLang="de-DE" sz="1322" dirty="0">
              <a:solidFill>
                <a:srgbClr val="4C4C4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eaLnBrk="1" hangingPunct="1">
              <a:lnSpc>
                <a:spcPct val="120000"/>
              </a:lnSpc>
            </a:pPr>
            <a:r>
              <a:rPr lang="de-DE" altLang="de-DE" sz="1322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Verschiedene Sequenzen der Beratung: </a:t>
            </a:r>
          </a:p>
          <a:p>
            <a:pPr algn="l" eaLnBrk="1" hangingPunct="1">
              <a:lnSpc>
                <a:spcPct val="120000"/>
              </a:lnSpc>
            </a:pPr>
            <a:r>
              <a:rPr lang="de-DE" altLang="de-DE" sz="1322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 – 30 – 50 Minuten</a:t>
            </a:r>
          </a:p>
          <a:p>
            <a:pPr algn="l" eaLnBrk="1" hangingPunct="1">
              <a:lnSpc>
                <a:spcPct val="120000"/>
              </a:lnSpc>
            </a:pPr>
            <a:endParaRPr lang="de-DE" altLang="de-DE" sz="3526" dirty="0">
              <a:solidFill>
                <a:srgbClr val="4C4C4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AF1B46F-3A6E-ABDB-45DC-4E30505143F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97602" y="2801051"/>
            <a:ext cx="2532484" cy="269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53" tIns="50377" rIns="100753" bIns="50377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de-DE" altLang="de-DE" sz="1543" b="1" dirty="0">
                <a:solidFill>
                  <a:srgbClr val="F07D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„3 x V“ 3 Säulen-Prinzip </a:t>
            </a:r>
          </a:p>
          <a:p>
            <a:pPr algn="l" eaLnBrk="1" hangingPunct="1">
              <a:lnSpc>
                <a:spcPct val="120000"/>
              </a:lnSpc>
            </a:pPr>
            <a:r>
              <a:rPr lang="de-DE" altLang="de-DE" sz="1322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Versorgung</a:t>
            </a:r>
          </a:p>
          <a:p>
            <a:pPr algn="l" eaLnBrk="1" hangingPunct="1">
              <a:lnSpc>
                <a:spcPct val="120000"/>
              </a:lnSpc>
            </a:pPr>
            <a:endParaRPr lang="de-DE" altLang="de-DE" sz="1322" dirty="0">
              <a:solidFill>
                <a:srgbClr val="4C4C4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eaLnBrk="1" hangingPunct="1">
              <a:lnSpc>
                <a:spcPct val="120000"/>
              </a:lnSpc>
            </a:pPr>
            <a:r>
              <a:rPr lang="de-DE" altLang="de-DE" sz="1322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Vermittlung</a:t>
            </a:r>
          </a:p>
          <a:p>
            <a:pPr algn="l" eaLnBrk="1" hangingPunct="1">
              <a:lnSpc>
                <a:spcPct val="120000"/>
              </a:lnSpc>
            </a:pPr>
            <a:endParaRPr lang="de-DE" altLang="de-DE" sz="1322" dirty="0">
              <a:solidFill>
                <a:srgbClr val="4C4C4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eaLnBrk="1" hangingPunct="1">
              <a:lnSpc>
                <a:spcPct val="120000"/>
              </a:lnSpc>
            </a:pPr>
            <a:r>
              <a:rPr lang="de-DE" altLang="de-DE" sz="1322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Vorträge</a:t>
            </a:r>
            <a:br>
              <a:rPr lang="de-DE" altLang="de-DE" sz="2645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altLang="de-DE" sz="2645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de-DE" altLang="de-DE" sz="3526" dirty="0">
              <a:solidFill>
                <a:srgbClr val="4C4C4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Grafik 8" descr="Euro">
            <a:extLst>
              <a:ext uri="{FF2B5EF4-FFF2-40B4-BE49-F238E27FC236}">
                <a16:creationId xmlns:a16="http://schemas.microsoft.com/office/drawing/2014/main" id="{D783D487-CAFB-6F32-DCF2-73C2D8966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0785" y="5337398"/>
            <a:ext cx="386503" cy="386503"/>
          </a:xfrm>
          <a:prstGeom prst="rect">
            <a:avLst/>
          </a:prstGeom>
        </p:spPr>
      </p:pic>
      <p:pic>
        <p:nvPicPr>
          <p:cNvPr id="11" name="Grafik 10" descr="Daumen-hoch-Zeichen">
            <a:extLst>
              <a:ext uri="{FF2B5EF4-FFF2-40B4-BE49-F238E27FC236}">
                <a16:creationId xmlns:a16="http://schemas.microsoft.com/office/drawing/2014/main" id="{D75C3B15-B2E4-58BF-D86F-963C26DA7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99729" y="8060671"/>
            <a:ext cx="731573" cy="731573"/>
          </a:xfrm>
          <a:prstGeom prst="rect">
            <a:avLst/>
          </a:prstGeom>
        </p:spPr>
      </p:pic>
      <p:pic>
        <p:nvPicPr>
          <p:cNvPr id="13" name="Grafik 12" descr="Uhr">
            <a:extLst>
              <a:ext uri="{FF2B5EF4-FFF2-40B4-BE49-F238E27FC236}">
                <a16:creationId xmlns:a16="http://schemas.microsoft.com/office/drawing/2014/main" id="{ED4D7D67-432F-2090-AFE8-41AE4F512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5060" y="5307384"/>
            <a:ext cx="381975" cy="381975"/>
          </a:xfrm>
          <a:prstGeom prst="rect">
            <a:avLst/>
          </a:prstGeom>
        </p:spPr>
      </p:pic>
      <p:pic>
        <p:nvPicPr>
          <p:cNvPr id="19" name="Grafik 18" descr="Tageskalender">
            <a:extLst>
              <a:ext uri="{FF2B5EF4-FFF2-40B4-BE49-F238E27FC236}">
                <a16:creationId xmlns:a16="http://schemas.microsoft.com/office/drawing/2014/main" id="{0CD57A3A-15E7-E0E6-DB52-F0BB9BC1C6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9358" y="3476268"/>
            <a:ext cx="529625" cy="529625"/>
          </a:xfrm>
          <a:prstGeom prst="rect">
            <a:avLst/>
          </a:prstGeom>
        </p:spPr>
      </p:pic>
      <p:pic>
        <p:nvPicPr>
          <p:cNvPr id="21" name="Grafik 20" descr="Sitzungssaal">
            <a:extLst>
              <a:ext uri="{FF2B5EF4-FFF2-40B4-BE49-F238E27FC236}">
                <a16:creationId xmlns:a16="http://schemas.microsoft.com/office/drawing/2014/main" id="{78A2A8DE-C33D-2915-68B7-363A421B44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17247" y="3094294"/>
            <a:ext cx="508686" cy="508686"/>
          </a:xfrm>
          <a:prstGeom prst="rect">
            <a:avLst/>
          </a:prstGeom>
        </p:spPr>
      </p:pic>
      <p:pic>
        <p:nvPicPr>
          <p:cNvPr id="25" name="Grafik 24" descr="Kundenbewertung">
            <a:extLst>
              <a:ext uri="{FF2B5EF4-FFF2-40B4-BE49-F238E27FC236}">
                <a16:creationId xmlns:a16="http://schemas.microsoft.com/office/drawing/2014/main" id="{CB8C96EB-F67D-B928-7420-3383DE964B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62245" y="4128928"/>
            <a:ext cx="456382" cy="456382"/>
          </a:xfrm>
          <a:prstGeom prst="rect">
            <a:avLst/>
          </a:prstGeom>
        </p:spPr>
      </p:pic>
      <p:pic>
        <p:nvPicPr>
          <p:cNvPr id="29" name="Grafik 28" descr="Gruppe von Frauen">
            <a:extLst>
              <a:ext uri="{FF2B5EF4-FFF2-40B4-BE49-F238E27FC236}">
                <a16:creationId xmlns:a16="http://schemas.microsoft.com/office/drawing/2014/main" id="{4D8A9FAE-82A8-BF2F-8FC3-32F05BFE88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71096" y="4129649"/>
            <a:ext cx="381975" cy="38197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CE35EFF-9454-8EBB-8736-AFE899FF825B}"/>
              </a:ext>
            </a:extLst>
          </p:cNvPr>
          <p:cNvSpPr txBox="1"/>
          <p:nvPr/>
        </p:nvSpPr>
        <p:spPr>
          <a:xfrm>
            <a:off x="527577" y="6951936"/>
            <a:ext cx="9772828" cy="369332"/>
          </a:xfrm>
          <a:prstGeom prst="rect">
            <a:avLst/>
          </a:prstGeom>
          <a:solidFill>
            <a:srgbClr val="F07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763" dirty="0">
                <a:solidFill>
                  <a:schemeClr val="bg1"/>
                </a:solidFill>
              </a:rPr>
              <a:t>vor Ort		niederschwellig	       für </a:t>
            </a:r>
            <a:r>
              <a:rPr lang="de-DE" sz="1763" dirty="0" err="1">
                <a:solidFill>
                  <a:schemeClr val="bg1"/>
                </a:solidFill>
              </a:rPr>
              <a:t>Klient:innen</a:t>
            </a:r>
            <a:r>
              <a:rPr lang="de-DE" sz="1763" dirty="0">
                <a:solidFill>
                  <a:schemeClr val="bg1"/>
                </a:solidFill>
              </a:rPr>
              <a:t> kostenlos		präventiv</a:t>
            </a:r>
            <a:r>
              <a:rPr lang="de-DE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BDC91E4-8456-0EC6-47D7-85D7000AF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5252" y="2377499"/>
            <a:ext cx="4054048" cy="19145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00753" tIns="50377" rIns="100753" bIns="50377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07577" eaLnBrk="1" hangingPunct="1">
              <a:lnSpc>
                <a:spcPct val="85000"/>
              </a:lnSpc>
              <a:spcAft>
                <a:spcPts val="661"/>
              </a:spcAft>
              <a:buFont typeface="Arial" pitchFamily="34" charset="0"/>
              <a:buChar char=" "/>
            </a:pP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   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FA096A4-52FB-3184-DA7F-396D4210FFC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865158" y="5215907"/>
            <a:ext cx="2532484" cy="158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53" tIns="50377" rIns="100753" bIns="50377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de-DE" altLang="de-DE" sz="1543" b="1" dirty="0">
                <a:solidFill>
                  <a:srgbClr val="F07D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Investition</a:t>
            </a:r>
            <a:r>
              <a:rPr lang="de-DE" altLang="de-DE" sz="1322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</a:t>
            </a:r>
          </a:p>
          <a:p>
            <a:pPr algn="l" eaLnBrk="1" hangingPunct="1">
              <a:lnSpc>
                <a:spcPct val="120000"/>
              </a:lnSpc>
            </a:pPr>
            <a:r>
              <a:rPr lang="de-DE" altLang="de-DE" sz="1322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bei 40 Schulwochen/Jahr und 2 psychotherapeutischen Beratungsstunden/Woche kostet die Kooperation EUR 7.800, bei 4 Stunden 15.700.</a:t>
            </a:r>
            <a:endParaRPr lang="de-DE" altLang="de-DE" sz="3526" dirty="0">
              <a:solidFill>
                <a:srgbClr val="4C4C4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5F10B262-403A-D4EB-20B0-4F7417AA7AB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40190" y="2988707"/>
            <a:ext cx="2878783" cy="121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53" tIns="50377" rIns="100753" bIns="50377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altLang="de-DE" sz="1543" dirty="0" err="1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Béa</a:t>
            </a:r>
            <a:r>
              <a:rPr lang="en-US" altLang="de-DE" sz="1543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Pall, </a:t>
            </a:r>
            <a:r>
              <a:rPr lang="en-US" altLang="de-DE" sz="1543" dirty="0" err="1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Projektleitung</a:t>
            </a:r>
            <a:br>
              <a:rPr lang="en-US" altLang="de-DE" sz="1543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altLang="de-DE" sz="1543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oebvp.pall@psychotherapie.at</a:t>
            </a:r>
            <a:br>
              <a:rPr lang="en-US" altLang="de-DE" sz="1543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altLang="de-DE" sz="1543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altLang="de-DE" sz="1543" dirty="0">
                <a:solidFill>
                  <a:srgbClr val="4C4C4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+43 664 413 57 02</a:t>
            </a:r>
            <a:endParaRPr lang="de-DE" altLang="de-DE" sz="1543" dirty="0">
              <a:solidFill>
                <a:srgbClr val="4C4C4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C85F0491-115D-FC3E-980B-F0AFC8D76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5" y="4292066"/>
            <a:ext cx="2920351" cy="194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 descr="Gruppe von Frauen">
            <a:extLst>
              <a:ext uri="{FF2B5EF4-FFF2-40B4-BE49-F238E27FC236}">
                <a16:creationId xmlns:a16="http://schemas.microsoft.com/office/drawing/2014/main" id="{F48E3C44-4AEF-B6CE-E1CB-E9262A6BC3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83183" y="3094293"/>
            <a:ext cx="381975" cy="381975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2565DD24-F513-2C52-066A-F9BD0C5EB24E}"/>
              </a:ext>
            </a:extLst>
          </p:cNvPr>
          <p:cNvSpPr/>
          <p:nvPr/>
        </p:nvSpPr>
        <p:spPr bwMode="auto">
          <a:xfrm>
            <a:off x="679555" y="2895201"/>
            <a:ext cx="2910228" cy="3345270"/>
          </a:xfrm>
          <a:prstGeom prst="rect">
            <a:avLst/>
          </a:prstGeom>
          <a:noFill/>
          <a:ln w="5715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3" tIns="50377" rIns="100753" bIns="50377" numCol="1" rtlCol="0" anchor="t" anchorCtr="0" compatLnSpc="1">
            <a:prstTxWarp prst="textNoShape">
              <a:avLst/>
            </a:prstTxWarp>
          </a:bodyPr>
          <a:lstStyle/>
          <a:p>
            <a:pPr algn="l" defTabSz="1007577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645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4CCA5B-6EA1-C71E-89A7-0E48FE36F8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28939" y="227171"/>
            <a:ext cx="5555427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3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Kleidung, Poster, Person enthält.&#10;&#10;Automatisch generierte Beschreibung">
            <a:extLst>
              <a:ext uri="{FF2B5EF4-FFF2-40B4-BE49-F238E27FC236}">
                <a16:creationId xmlns:a16="http://schemas.microsoft.com/office/drawing/2014/main" id="{6E134FDA-FE60-F5C1-C7D7-66086A242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12" y="2462508"/>
            <a:ext cx="2847183" cy="4025900"/>
          </a:xfrm>
          <a:prstGeom prst="rect">
            <a:avLst/>
          </a:prstGeom>
        </p:spPr>
      </p:pic>
      <p:pic>
        <p:nvPicPr>
          <p:cNvPr id="9" name="Grafik 8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F99E1D60-212A-E96D-B746-02716E40B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2462508"/>
            <a:ext cx="2826972" cy="40055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FB9EFBD-6250-6DD2-35AB-797C0F8DD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939" y="196850"/>
            <a:ext cx="5555427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1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56" y="616263"/>
            <a:ext cx="9140511" cy="66035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28356" y="2403251"/>
            <a:ext cx="2634615" cy="7632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75"/>
              </a:spcBef>
            </a:pPr>
            <a:r>
              <a:rPr sz="1600" i="1" dirty="0">
                <a:solidFill>
                  <a:srgbClr val="EF7D00"/>
                </a:solidFill>
                <a:latin typeface="Arial"/>
                <a:cs typeface="Arial"/>
              </a:rPr>
              <a:t>Béa</a:t>
            </a:r>
            <a:r>
              <a:rPr sz="1600" i="1" spc="-70" dirty="0">
                <a:solidFill>
                  <a:srgbClr val="EF7D00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EF7D00"/>
                </a:solidFill>
                <a:latin typeface="Arial"/>
                <a:cs typeface="Arial"/>
              </a:rPr>
              <a:t>Pall </a:t>
            </a:r>
            <a:r>
              <a:rPr sz="1600" i="1" u="heavy" spc="-25" dirty="0">
                <a:solidFill>
                  <a:srgbClr val="0000FF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fit4school@psychotherapie.at</a:t>
            </a:r>
            <a:r>
              <a:rPr sz="1600" i="1" u="none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u="none" dirty="0">
                <a:solidFill>
                  <a:srgbClr val="EF7D00"/>
                </a:solidFill>
                <a:latin typeface="Arial"/>
                <a:cs typeface="Arial"/>
              </a:rPr>
              <a:t>0664</a:t>
            </a:r>
            <a:r>
              <a:rPr sz="1600" i="1" u="none" spc="-30" dirty="0">
                <a:solidFill>
                  <a:srgbClr val="EF7D00"/>
                </a:solidFill>
                <a:latin typeface="Arial"/>
                <a:cs typeface="Arial"/>
              </a:rPr>
              <a:t> </a:t>
            </a:r>
            <a:r>
              <a:rPr sz="1600" i="1" u="none" dirty="0">
                <a:solidFill>
                  <a:srgbClr val="EF7D00"/>
                </a:solidFill>
                <a:latin typeface="Arial"/>
                <a:cs typeface="Arial"/>
              </a:rPr>
              <a:t>413</a:t>
            </a:r>
            <a:r>
              <a:rPr sz="1600" i="1" u="none" spc="-40" dirty="0">
                <a:solidFill>
                  <a:srgbClr val="EF7D00"/>
                </a:solidFill>
                <a:latin typeface="Arial"/>
                <a:cs typeface="Arial"/>
              </a:rPr>
              <a:t> </a:t>
            </a:r>
            <a:r>
              <a:rPr sz="1600" i="1" u="none" dirty="0">
                <a:solidFill>
                  <a:srgbClr val="EF7D00"/>
                </a:solidFill>
                <a:latin typeface="Arial"/>
                <a:cs typeface="Arial"/>
              </a:rPr>
              <a:t>57</a:t>
            </a:r>
            <a:r>
              <a:rPr sz="1600" i="1" u="none" spc="-25" dirty="0">
                <a:solidFill>
                  <a:srgbClr val="EF7D00"/>
                </a:solidFill>
                <a:latin typeface="Arial"/>
                <a:cs typeface="Arial"/>
              </a:rPr>
              <a:t> 02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6291" y="1088428"/>
            <a:ext cx="2209165" cy="10198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indent="54610">
              <a:lnSpc>
                <a:spcPts val="3500"/>
              </a:lnSpc>
              <a:spcBef>
                <a:spcPts val="900"/>
              </a:spcBef>
            </a:pPr>
            <a:r>
              <a:rPr dirty="0"/>
              <a:t>INFO</a:t>
            </a:r>
            <a:r>
              <a:rPr spc="-170" dirty="0"/>
              <a:t> </a:t>
            </a:r>
            <a:r>
              <a:rPr spc="-50" dirty="0"/>
              <a:t>&amp;</a:t>
            </a:r>
            <a:r>
              <a:rPr i="1" spc="-50" dirty="0"/>
              <a:t> </a:t>
            </a:r>
            <a:r>
              <a:rPr i="1" spc="-70" dirty="0"/>
              <a:t>KONTAKT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53614" y="289165"/>
            <a:ext cx="9018783" cy="7089534"/>
            <a:chOff x="953614" y="289165"/>
            <a:chExt cx="9018783" cy="7089534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3614" y="2271443"/>
              <a:ext cx="4475755" cy="51072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7337" y="2355707"/>
              <a:ext cx="4148274" cy="50229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4211" y="4094144"/>
              <a:ext cx="222506" cy="1840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4939" y="289165"/>
              <a:ext cx="4557458" cy="134343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pic>
        <p:nvPicPr>
          <p:cNvPr id="12" name="Grafik 11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C90FDA6A-CF57-5CC3-B23E-CB8D5AD6DE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10" y="3591726"/>
            <a:ext cx="2396114" cy="33701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870585" marR="5080">
              <a:lnSpc>
                <a:spcPts val="3820"/>
              </a:lnSpc>
              <a:spcBef>
                <a:spcPts val="215"/>
              </a:spcBef>
            </a:pPr>
            <a:r>
              <a:rPr sz="3200" b="0" i="0" dirty="0">
                <a:latin typeface="Arial"/>
                <a:cs typeface="Arial"/>
              </a:rPr>
              <a:t>Warum</a:t>
            </a:r>
            <a:r>
              <a:rPr sz="3200" b="0" i="0" spc="-175" dirty="0">
                <a:latin typeface="Arial"/>
                <a:cs typeface="Arial"/>
              </a:rPr>
              <a:t> </a:t>
            </a:r>
            <a:r>
              <a:rPr sz="3200" b="0" i="0" dirty="0">
                <a:latin typeface="Arial"/>
                <a:cs typeface="Arial"/>
              </a:rPr>
              <a:t>braucht</a:t>
            </a:r>
            <a:r>
              <a:rPr sz="3200" b="0" i="0" spc="-190" dirty="0">
                <a:latin typeface="Arial"/>
                <a:cs typeface="Arial"/>
              </a:rPr>
              <a:t> </a:t>
            </a:r>
            <a:r>
              <a:rPr sz="3200" b="0" i="0" spc="-25" dirty="0">
                <a:latin typeface="Arial"/>
                <a:cs typeface="Arial"/>
              </a:rPr>
              <a:t>es </a:t>
            </a:r>
            <a:r>
              <a:rPr sz="3200" b="0" i="0" spc="-30" dirty="0">
                <a:latin typeface="Arial"/>
                <a:cs typeface="Arial"/>
              </a:rPr>
              <a:t>Schulpsychotherapie?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424180" indent="-342265">
              <a:lnSpc>
                <a:spcPct val="100000"/>
              </a:lnSpc>
              <a:spcBef>
                <a:spcPts val="100"/>
              </a:spcBef>
              <a:buFont typeface="Segoe UI Symbol"/>
              <a:buChar char="■"/>
              <a:tabLst>
                <a:tab pos="355600" algn="l"/>
              </a:tabLst>
            </a:pPr>
            <a:r>
              <a:rPr sz="2000" b="0" spc="-20" dirty="0">
                <a:latin typeface="Arial"/>
                <a:cs typeface="Arial"/>
              </a:rPr>
              <a:t>Psychische</a:t>
            </a:r>
            <a:r>
              <a:rPr sz="2000" b="0" spc="-95" dirty="0">
                <a:latin typeface="Arial"/>
                <a:cs typeface="Arial"/>
              </a:rPr>
              <a:t> </a:t>
            </a:r>
            <a:r>
              <a:rPr sz="2000" b="0" spc="-25" dirty="0">
                <a:latin typeface="Arial"/>
                <a:cs typeface="Arial"/>
              </a:rPr>
              <a:t>Erkrankungen</a:t>
            </a:r>
            <a:r>
              <a:rPr sz="2000" b="0" spc="-95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belasten</a:t>
            </a:r>
            <a:r>
              <a:rPr sz="2000" b="0" spc="-9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pro</a:t>
            </a:r>
            <a:r>
              <a:rPr sz="2000" b="0" spc="-90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Jahr</a:t>
            </a:r>
            <a:r>
              <a:rPr sz="2000" b="0" spc="-9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fast</a:t>
            </a:r>
            <a:r>
              <a:rPr sz="2000" b="0" spc="-95" dirty="0">
                <a:latin typeface="Arial"/>
                <a:cs typeface="Arial"/>
              </a:rPr>
              <a:t> </a:t>
            </a:r>
            <a:r>
              <a:rPr sz="2000" dirty="0"/>
              <a:t>ein</a:t>
            </a:r>
            <a:r>
              <a:rPr sz="2000" spc="-95" dirty="0"/>
              <a:t> </a:t>
            </a:r>
            <a:r>
              <a:rPr sz="2000" spc="-10" dirty="0"/>
              <a:t>Viertel</a:t>
            </a:r>
            <a:r>
              <a:rPr sz="2000" spc="-105" dirty="0"/>
              <a:t> </a:t>
            </a:r>
            <a:r>
              <a:rPr sz="2000" b="0" spc="-25" dirty="0">
                <a:latin typeface="Arial"/>
                <a:cs typeface="Arial"/>
              </a:rPr>
              <a:t>der 	</a:t>
            </a:r>
            <a:r>
              <a:rPr sz="2000" b="0" spc="-20" dirty="0">
                <a:latin typeface="Arial"/>
                <a:cs typeface="Arial"/>
              </a:rPr>
              <a:t>Bevölkerung</a:t>
            </a:r>
            <a:r>
              <a:rPr sz="2000" b="0" spc="-7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in</a:t>
            </a:r>
            <a:r>
              <a:rPr sz="2000" b="0" spc="-65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Österreich</a:t>
            </a:r>
            <a:endParaRPr sz="2000">
              <a:latin typeface="Arial"/>
              <a:cs typeface="Arial"/>
            </a:endParaRPr>
          </a:p>
          <a:p>
            <a:pPr marL="353695" marR="902969" indent="-341630" algn="just">
              <a:lnSpc>
                <a:spcPct val="100000"/>
              </a:lnSpc>
              <a:spcBef>
                <a:spcPts val="1200"/>
              </a:spcBef>
              <a:buFont typeface="Segoe UI Symbol"/>
              <a:buChar char="■"/>
              <a:tabLst>
                <a:tab pos="355600" algn="l"/>
              </a:tabLst>
            </a:pPr>
            <a:r>
              <a:rPr sz="2000" b="0" dirty="0">
                <a:latin typeface="Arial"/>
                <a:cs typeface="Arial"/>
              </a:rPr>
              <a:t>Laut </a:t>
            </a:r>
            <a:r>
              <a:rPr sz="2000" b="0" spc="-95" dirty="0">
                <a:latin typeface="Arial"/>
                <a:cs typeface="Arial"/>
              </a:rPr>
              <a:t>MHAT—</a:t>
            </a:r>
            <a:r>
              <a:rPr sz="2000" b="0" dirty="0">
                <a:latin typeface="Arial"/>
                <a:cs typeface="Arial"/>
              </a:rPr>
              <a:t>Studie</a:t>
            </a:r>
            <a:r>
              <a:rPr sz="2000" b="0" spc="-1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(Philipp,</a:t>
            </a:r>
            <a:r>
              <a:rPr sz="2000" b="0" spc="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J.,</a:t>
            </a:r>
            <a:r>
              <a:rPr sz="2000" b="0" spc="1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„Mental Health</a:t>
            </a:r>
            <a:r>
              <a:rPr sz="2000" b="0" spc="-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in </a:t>
            </a:r>
            <a:r>
              <a:rPr sz="2000" b="0" spc="-10" dirty="0">
                <a:latin typeface="Arial"/>
                <a:cs typeface="Arial"/>
              </a:rPr>
              <a:t>Austrian 	</a:t>
            </a:r>
            <a:r>
              <a:rPr sz="2000" b="0" spc="-20" dirty="0">
                <a:latin typeface="Arial"/>
                <a:cs typeface="Arial"/>
              </a:rPr>
              <a:t>Teenagers“, </a:t>
            </a:r>
            <a:r>
              <a:rPr sz="2000" b="0" dirty="0">
                <a:latin typeface="Arial"/>
                <a:cs typeface="Arial"/>
              </a:rPr>
              <a:t>2014)</a:t>
            </a:r>
            <a:r>
              <a:rPr sz="2000" b="0" spc="-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zeigen</a:t>
            </a:r>
            <a:r>
              <a:rPr sz="2000" b="0" spc="-1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rund</a:t>
            </a:r>
            <a:r>
              <a:rPr sz="2000" b="0" spc="-10" dirty="0">
                <a:latin typeface="Arial"/>
                <a:cs typeface="Arial"/>
              </a:rPr>
              <a:t> </a:t>
            </a:r>
            <a:r>
              <a:rPr sz="2000" dirty="0"/>
              <a:t>24%</a:t>
            </a:r>
            <a:r>
              <a:rPr sz="2000" spc="-10" dirty="0"/>
              <a:t> </a:t>
            </a:r>
            <a:r>
              <a:rPr sz="2000" dirty="0"/>
              <a:t>der</a:t>
            </a:r>
            <a:r>
              <a:rPr sz="2000" spc="-15" dirty="0"/>
              <a:t> </a:t>
            </a:r>
            <a:r>
              <a:rPr sz="2000" dirty="0"/>
              <a:t>Jugendlichen</a:t>
            </a:r>
            <a:r>
              <a:rPr sz="2000" spc="-5" dirty="0"/>
              <a:t> </a:t>
            </a:r>
            <a:r>
              <a:rPr sz="2000" spc="-25" dirty="0"/>
              <a:t>in 	</a:t>
            </a:r>
            <a:r>
              <a:rPr sz="2000" spc="-20" dirty="0"/>
              <a:t>Österreich</a:t>
            </a:r>
            <a:r>
              <a:rPr sz="2000" spc="-105" dirty="0"/>
              <a:t> </a:t>
            </a:r>
            <a:r>
              <a:rPr sz="2000" spc="-10" dirty="0"/>
              <a:t>Symptome</a:t>
            </a:r>
            <a:r>
              <a:rPr sz="2000" spc="-75" dirty="0"/>
              <a:t> </a:t>
            </a:r>
            <a:r>
              <a:rPr sz="2000" dirty="0"/>
              <a:t>einer</a:t>
            </a:r>
            <a:r>
              <a:rPr sz="2000" spc="-95" dirty="0"/>
              <a:t> </a:t>
            </a:r>
            <a:r>
              <a:rPr sz="2000" spc="-25" dirty="0"/>
              <a:t>psychischen</a:t>
            </a:r>
            <a:r>
              <a:rPr sz="2000" spc="-65" dirty="0"/>
              <a:t> </a:t>
            </a:r>
            <a:r>
              <a:rPr sz="2000" spc="-10" dirty="0"/>
              <a:t>Erkrankung</a:t>
            </a:r>
            <a:endParaRPr sz="2000">
              <a:latin typeface="Arial"/>
              <a:cs typeface="Arial"/>
            </a:endParaRPr>
          </a:p>
          <a:p>
            <a:pPr marL="356235" marR="5080" indent="-344170">
              <a:lnSpc>
                <a:spcPct val="105000"/>
              </a:lnSpc>
              <a:spcBef>
                <a:spcPts val="1465"/>
              </a:spcBef>
              <a:buFont typeface="Segoe UI Symbol"/>
              <a:buChar char="■"/>
              <a:tabLst>
                <a:tab pos="356235" algn="l"/>
              </a:tabLst>
            </a:pPr>
            <a:r>
              <a:rPr sz="2000" b="0" dirty="0">
                <a:latin typeface="Arial"/>
                <a:cs typeface="Arial"/>
              </a:rPr>
              <a:t>Starker</a:t>
            </a:r>
            <a:r>
              <a:rPr sz="2000" b="0" spc="-95" dirty="0">
                <a:latin typeface="Arial"/>
                <a:cs typeface="Arial"/>
              </a:rPr>
              <a:t> </a:t>
            </a:r>
            <a:r>
              <a:rPr sz="2000" dirty="0"/>
              <a:t>Anstieg</a:t>
            </a:r>
            <a:r>
              <a:rPr sz="2000" spc="-65" dirty="0"/>
              <a:t> </a:t>
            </a:r>
            <a:r>
              <a:rPr sz="2000" dirty="0"/>
              <a:t>seit</a:t>
            </a:r>
            <a:r>
              <a:rPr sz="2000" spc="-90" dirty="0"/>
              <a:t> </a:t>
            </a:r>
            <a:r>
              <a:rPr sz="2000" dirty="0"/>
              <a:t>der</a:t>
            </a:r>
            <a:r>
              <a:rPr sz="2000" spc="-95" dirty="0"/>
              <a:t> </a:t>
            </a:r>
            <a:r>
              <a:rPr sz="2000" spc="-30" dirty="0"/>
              <a:t>Coronapandemie</a:t>
            </a:r>
            <a:r>
              <a:rPr sz="2000" spc="-90" dirty="0"/>
              <a:t> </a:t>
            </a:r>
            <a:r>
              <a:rPr sz="2000" b="0" dirty="0">
                <a:latin typeface="Arial"/>
                <a:cs typeface="Arial"/>
              </a:rPr>
              <a:t>(bis</a:t>
            </a:r>
            <a:r>
              <a:rPr sz="2000" b="0" spc="-8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zu</a:t>
            </a:r>
            <a:r>
              <a:rPr sz="2000" b="0" spc="-9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50%)</a:t>
            </a:r>
            <a:r>
              <a:rPr sz="2000" b="0" spc="-9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–</a:t>
            </a:r>
            <a:r>
              <a:rPr sz="2000" b="0" spc="-80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Studien </a:t>
            </a:r>
            <a:r>
              <a:rPr sz="2000" b="0" dirty="0">
                <a:latin typeface="Arial"/>
                <a:cs typeface="Arial"/>
              </a:rPr>
              <a:t>der</a:t>
            </a:r>
            <a:r>
              <a:rPr sz="2000" b="0" spc="-130" dirty="0">
                <a:latin typeface="Arial"/>
                <a:cs typeface="Arial"/>
              </a:rPr>
              <a:t> </a:t>
            </a:r>
            <a:r>
              <a:rPr sz="2000" dirty="0"/>
              <a:t>DUK</a:t>
            </a:r>
            <a:r>
              <a:rPr sz="2000" spc="-95" dirty="0"/>
              <a:t> </a:t>
            </a:r>
            <a:r>
              <a:rPr sz="2000" b="0" spc="-10" dirty="0">
                <a:latin typeface="Arial"/>
                <a:cs typeface="Arial"/>
              </a:rPr>
              <a:t>und</a:t>
            </a:r>
            <a:r>
              <a:rPr sz="2000" b="0" spc="-120" dirty="0">
                <a:latin typeface="Arial"/>
                <a:cs typeface="Arial"/>
              </a:rPr>
              <a:t> </a:t>
            </a:r>
            <a:r>
              <a:rPr sz="2000" dirty="0"/>
              <a:t>Tiroler</a:t>
            </a:r>
            <a:r>
              <a:rPr sz="2000" spc="-125" dirty="0"/>
              <a:t> </a:t>
            </a:r>
            <a:r>
              <a:rPr sz="2000" dirty="0"/>
              <a:t>Covid</a:t>
            </a:r>
            <a:r>
              <a:rPr sz="2000" spc="-100" dirty="0"/>
              <a:t> </a:t>
            </a:r>
            <a:r>
              <a:rPr sz="2000" spc="-10" dirty="0"/>
              <a:t>Kinderstudie</a:t>
            </a:r>
            <a:r>
              <a:rPr sz="2000" b="0" spc="-10" dirty="0"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  <a:p>
            <a:pPr marL="354330" marR="934719" indent="-341630">
              <a:lnSpc>
                <a:spcPct val="108000"/>
              </a:lnSpc>
              <a:spcBef>
                <a:spcPts val="1005"/>
              </a:spcBef>
              <a:buFont typeface="Segoe UI Symbol"/>
              <a:buChar char="■"/>
              <a:tabLst>
                <a:tab pos="356235" algn="l"/>
              </a:tabLst>
            </a:pPr>
            <a:r>
              <a:rPr sz="2000" dirty="0">
                <a:solidFill>
                  <a:srgbClr val="494D4B"/>
                </a:solidFill>
              </a:rPr>
              <a:t>Weniger</a:t>
            </a:r>
            <a:r>
              <a:rPr sz="2000" spc="-10" dirty="0">
                <a:solidFill>
                  <a:srgbClr val="494D4B"/>
                </a:solidFill>
              </a:rPr>
              <a:t> </a:t>
            </a:r>
            <a:r>
              <a:rPr sz="2000" dirty="0">
                <a:solidFill>
                  <a:srgbClr val="494D4B"/>
                </a:solidFill>
              </a:rPr>
              <a:t>als</a:t>
            </a:r>
            <a:r>
              <a:rPr sz="2000" spc="-10" dirty="0">
                <a:solidFill>
                  <a:srgbClr val="494D4B"/>
                </a:solidFill>
              </a:rPr>
              <a:t> </a:t>
            </a:r>
            <a:r>
              <a:rPr sz="2000" dirty="0">
                <a:solidFill>
                  <a:srgbClr val="494D4B"/>
                </a:solidFill>
              </a:rPr>
              <a:t>50%</a:t>
            </a:r>
            <a:r>
              <a:rPr sz="2000" spc="-15" dirty="0">
                <a:solidFill>
                  <a:srgbClr val="494D4B"/>
                </a:solidFill>
              </a:rPr>
              <a:t> </a:t>
            </a:r>
            <a:r>
              <a:rPr sz="2000" b="0" dirty="0">
                <a:solidFill>
                  <a:srgbClr val="494D4B"/>
                </a:solidFill>
                <a:latin typeface="Arial"/>
                <a:cs typeface="Arial"/>
              </a:rPr>
              <a:t>der</a:t>
            </a:r>
            <a:r>
              <a:rPr sz="2000" b="0" spc="-5" dirty="0">
                <a:solidFill>
                  <a:srgbClr val="494D4B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494D4B"/>
                </a:solidFill>
                <a:latin typeface="Arial"/>
                <a:cs typeface="Arial"/>
              </a:rPr>
              <a:t>Jugendlichen</a:t>
            </a:r>
            <a:r>
              <a:rPr sz="2000" b="0" spc="-5" dirty="0">
                <a:solidFill>
                  <a:srgbClr val="494D4B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494D4B"/>
                </a:solidFill>
                <a:latin typeface="Arial"/>
                <a:cs typeface="Arial"/>
              </a:rPr>
              <a:t>mit einer</a:t>
            </a:r>
            <a:r>
              <a:rPr sz="2000" b="0" spc="-10" dirty="0">
                <a:solidFill>
                  <a:srgbClr val="494D4B"/>
                </a:solidFill>
                <a:latin typeface="Arial"/>
                <a:cs typeface="Arial"/>
              </a:rPr>
              <a:t> psychischen 	</a:t>
            </a:r>
            <a:r>
              <a:rPr sz="2000" b="0" spc="-25" dirty="0">
                <a:solidFill>
                  <a:srgbClr val="494D4B"/>
                </a:solidFill>
                <a:latin typeface="Arial"/>
                <a:cs typeface="Arial"/>
              </a:rPr>
              <a:t>Auffälligkeit</a:t>
            </a:r>
            <a:r>
              <a:rPr sz="2000" b="0" spc="-65" dirty="0">
                <a:solidFill>
                  <a:srgbClr val="494D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94D4B"/>
                </a:solidFill>
              </a:rPr>
              <a:t>nehmen</a:t>
            </a:r>
            <a:r>
              <a:rPr sz="2000" spc="-40" dirty="0">
                <a:solidFill>
                  <a:srgbClr val="494D4B"/>
                </a:solidFill>
              </a:rPr>
              <a:t> </a:t>
            </a:r>
            <a:r>
              <a:rPr sz="2000" spc="-35" dirty="0">
                <a:solidFill>
                  <a:srgbClr val="494D4B"/>
                </a:solidFill>
              </a:rPr>
              <a:t>professionelle</a:t>
            </a:r>
            <a:r>
              <a:rPr sz="2000" spc="-85" dirty="0">
                <a:solidFill>
                  <a:srgbClr val="494D4B"/>
                </a:solidFill>
              </a:rPr>
              <a:t> </a:t>
            </a:r>
            <a:r>
              <a:rPr sz="2000" dirty="0">
                <a:solidFill>
                  <a:srgbClr val="494D4B"/>
                </a:solidFill>
              </a:rPr>
              <a:t>Hilfe</a:t>
            </a:r>
            <a:r>
              <a:rPr sz="2000" spc="-90" dirty="0">
                <a:solidFill>
                  <a:srgbClr val="494D4B"/>
                </a:solidFill>
              </a:rPr>
              <a:t> </a:t>
            </a:r>
            <a:r>
              <a:rPr sz="2000" spc="-10" dirty="0">
                <a:solidFill>
                  <a:srgbClr val="494D4B"/>
                </a:solidFill>
              </a:rPr>
              <a:t>in</a:t>
            </a:r>
            <a:r>
              <a:rPr sz="2000" spc="-130" dirty="0">
                <a:solidFill>
                  <a:srgbClr val="494D4B"/>
                </a:solidFill>
              </a:rPr>
              <a:t> </a:t>
            </a:r>
            <a:r>
              <a:rPr sz="2000" spc="-10" dirty="0">
                <a:solidFill>
                  <a:srgbClr val="494D4B"/>
                </a:solidFill>
              </a:rPr>
              <a:t>Anspruch</a:t>
            </a:r>
            <a:r>
              <a:rPr sz="2000" b="0" spc="-10" dirty="0">
                <a:solidFill>
                  <a:srgbClr val="494D4B"/>
                </a:solidFill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870585" marR="5080">
              <a:lnSpc>
                <a:spcPts val="3820"/>
              </a:lnSpc>
              <a:spcBef>
                <a:spcPts val="215"/>
              </a:spcBef>
            </a:pPr>
            <a:r>
              <a:rPr sz="3200" b="0" i="0" dirty="0">
                <a:latin typeface="Arial"/>
                <a:cs typeface="Arial"/>
              </a:rPr>
              <a:t>Warum</a:t>
            </a:r>
            <a:r>
              <a:rPr sz="3200" b="0" i="0" spc="-175" dirty="0">
                <a:latin typeface="Arial"/>
                <a:cs typeface="Arial"/>
              </a:rPr>
              <a:t> </a:t>
            </a:r>
            <a:r>
              <a:rPr sz="3200" b="0" i="0" dirty="0">
                <a:latin typeface="Arial"/>
                <a:cs typeface="Arial"/>
              </a:rPr>
              <a:t>braucht</a:t>
            </a:r>
            <a:r>
              <a:rPr sz="3200" b="0" i="0" spc="-190" dirty="0">
                <a:latin typeface="Arial"/>
                <a:cs typeface="Arial"/>
              </a:rPr>
              <a:t> </a:t>
            </a:r>
            <a:r>
              <a:rPr sz="3200" b="0" i="0" spc="-25" dirty="0">
                <a:latin typeface="Arial"/>
                <a:cs typeface="Arial"/>
              </a:rPr>
              <a:t>es </a:t>
            </a:r>
            <a:r>
              <a:rPr sz="3200" b="0" i="0" spc="-30" dirty="0">
                <a:latin typeface="Arial"/>
                <a:cs typeface="Arial"/>
              </a:rPr>
              <a:t>Schulpsychotherapie?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391028" y="2574931"/>
            <a:ext cx="7931150" cy="4359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16510" indent="-342265">
              <a:lnSpc>
                <a:spcPct val="100200"/>
              </a:lnSpc>
              <a:spcBef>
                <a:spcPts val="95"/>
              </a:spcBef>
              <a:buFont typeface="Segoe UI Symbol"/>
              <a:buChar char="■"/>
              <a:tabLst>
                <a:tab pos="355600" algn="l"/>
              </a:tabLst>
            </a:pP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Arbeit</a:t>
            </a:r>
            <a:r>
              <a:rPr sz="2000" b="1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von</a:t>
            </a:r>
            <a:r>
              <a:rPr sz="2000" b="1" spc="-5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4B4B4B"/>
                </a:solidFill>
                <a:latin typeface="Arial"/>
                <a:cs typeface="Arial"/>
              </a:rPr>
              <a:t>Unterstützungspersonal</a:t>
            </a:r>
            <a:r>
              <a:rPr sz="2000" b="1" spc="-6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(Sozialarbeiter:innen, 	</a:t>
            </a:r>
            <a:r>
              <a:rPr sz="2000" spc="-30" dirty="0">
                <a:solidFill>
                  <a:srgbClr val="4B4B4B"/>
                </a:solidFill>
                <a:latin typeface="Arial"/>
                <a:cs typeface="Arial"/>
              </a:rPr>
              <a:t>Sozialpädagog:innen,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etc</a:t>
            </a: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.)</a:t>
            </a:r>
            <a:r>
              <a:rPr sz="2000" b="1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endet</a:t>
            </a:r>
            <a:r>
              <a:rPr sz="2000" b="1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dann,</a:t>
            </a:r>
            <a:r>
              <a:rPr sz="2000" b="1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wenn</a:t>
            </a:r>
            <a:r>
              <a:rPr sz="2000" b="1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sich</a:t>
            </a:r>
            <a:r>
              <a:rPr sz="2000" b="1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psychische 	Erkrankungen</a:t>
            </a:r>
            <a:r>
              <a:rPr sz="2000" b="1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B4B4B"/>
                </a:solidFill>
                <a:latin typeface="Arial"/>
                <a:cs typeface="Arial"/>
              </a:rPr>
              <a:t>entwickeln</a:t>
            </a:r>
            <a:r>
              <a:rPr sz="2000" b="1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–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hier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braucht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es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Psychiater:innen, 	</a:t>
            </a:r>
            <a:r>
              <a:rPr sz="2000" b="1" spc="-35" dirty="0">
                <a:solidFill>
                  <a:srgbClr val="4B4B4B"/>
                </a:solidFill>
                <a:latin typeface="Arial"/>
                <a:cs typeface="Arial"/>
              </a:rPr>
              <a:t>Psychotherapeut:innen</a:t>
            </a:r>
            <a:r>
              <a:rPr sz="2000" b="1" spc="-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und</a:t>
            </a:r>
            <a:r>
              <a:rPr sz="2000" b="1" spc="-1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4B4B4B"/>
                </a:solidFill>
                <a:latin typeface="Arial"/>
                <a:cs typeface="Arial"/>
              </a:rPr>
              <a:t>Psycholog:innen</a:t>
            </a:r>
            <a:r>
              <a:rPr sz="2000" b="1" spc="-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mit 	Zusatzqualifikation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als</a:t>
            </a:r>
            <a:r>
              <a:rPr sz="2000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klinische</a:t>
            </a:r>
            <a:r>
              <a:rPr sz="2000" spc="-6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Psycholog:innen.</a:t>
            </a:r>
            <a:r>
              <a:rPr sz="2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Schulpsychologie, 	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Schulmedizin</a:t>
            </a:r>
            <a:r>
              <a:rPr sz="2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B4B4B"/>
                </a:solidFill>
                <a:latin typeface="Arial"/>
                <a:cs typeface="Arial"/>
              </a:rPr>
              <a:t>und</a:t>
            </a:r>
            <a:r>
              <a:rPr sz="2000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B4B4B"/>
                </a:solidFill>
                <a:latin typeface="Arial"/>
                <a:cs typeface="Arial"/>
              </a:rPr>
              <a:t>Schulpsychotherapie</a:t>
            </a:r>
            <a:r>
              <a:rPr sz="2000" spc="-5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ergänzen</a:t>
            </a:r>
            <a:r>
              <a:rPr sz="2000" b="1" spc="-5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B4B4B"/>
                </a:solidFill>
                <a:latin typeface="Arial"/>
                <a:cs typeface="Arial"/>
              </a:rPr>
              <a:t>sich 	</a:t>
            </a: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komplementär.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4B4B4B"/>
              </a:buClr>
              <a:buFont typeface="Segoe UI Symbol"/>
              <a:buChar char="■"/>
            </a:pPr>
            <a:endParaRPr sz="2000">
              <a:latin typeface="Arial"/>
              <a:cs typeface="Arial"/>
            </a:endParaRPr>
          </a:p>
          <a:p>
            <a:pPr marL="354330" marR="5080" indent="-342265">
              <a:lnSpc>
                <a:spcPct val="104000"/>
              </a:lnSpc>
              <a:buFont typeface="Segoe UI Symbol"/>
              <a:buChar char="■"/>
              <a:tabLst>
                <a:tab pos="355600" algn="l"/>
              </a:tabLst>
            </a:pPr>
            <a:r>
              <a:rPr sz="2000" b="1" spc="-40" dirty="0">
                <a:solidFill>
                  <a:srgbClr val="4B4B4B"/>
                </a:solidFill>
                <a:latin typeface="Arial"/>
                <a:cs typeface="Arial"/>
              </a:rPr>
              <a:t>Schulpsychotherapeut:innen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stehen</a:t>
            </a:r>
            <a:r>
              <a:rPr sz="2000" spc="-5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regelmäßig</a:t>
            </a:r>
            <a:r>
              <a:rPr sz="2000" spc="-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zur</a:t>
            </a:r>
            <a:r>
              <a:rPr sz="20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B4B4B"/>
                </a:solidFill>
                <a:latin typeface="Arial"/>
                <a:cs typeface="Arial"/>
              </a:rPr>
              <a:t>Verfügung</a:t>
            </a:r>
            <a:r>
              <a:rPr sz="2000" spc="-5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für 	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alle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im</a:t>
            </a:r>
            <a:r>
              <a:rPr sz="2000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Lebensraum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Schule.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Sie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sind</a:t>
            </a:r>
            <a:r>
              <a:rPr sz="2000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frei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und</a:t>
            </a:r>
            <a:endParaRPr sz="2000">
              <a:latin typeface="Arial"/>
              <a:cs typeface="Arial"/>
            </a:endParaRPr>
          </a:p>
          <a:p>
            <a:pPr marL="355600" marR="77470">
              <a:lnSpc>
                <a:spcPct val="101299"/>
              </a:lnSpc>
              <a:spcBef>
                <a:spcPts val="185"/>
              </a:spcBef>
            </a:pPr>
            <a:r>
              <a:rPr sz="2000" spc="-35" dirty="0">
                <a:solidFill>
                  <a:srgbClr val="4B4B4B"/>
                </a:solidFill>
                <a:latin typeface="Arial"/>
                <a:cs typeface="Arial"/>
              </a:rPr>
              <a:t>„weisungsungebunden“.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Sie</a:t>
            </a:r>
            <a:r>
              <a:rPr sz="2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sehen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nicht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nur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das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„Problem“</a:t>
            </a:r>
            <a:r>
              <a:rPr sz="2000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sondern ergründen</a:t>
            </a:r>
            <a:r>
              <a:rPr sz="2000" spc="-114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die</a:t>
            </a:r>
            <a:r>
              <a:rPr sz="2000" spc="-10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Ursachen</a:t>
            </a:r>
            <a:r>
              <a:rPr sz="2000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und</a:t>
            </a:r>
            <a:r>
              <a:rPr sz="2000" spc="-10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stehen</a:t>
            </a:r>
            <a:r>
              <a:rPr sz="2000" spc="-1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für</a:t>
            </a:r>
            <a:r>
              <a:rPr sz="2000" spc="-1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Veränderungsprozesse </a:t>
            </a:r>
            <a:r>
              <a:rPr sz="2000" spc="-20" dirty="0">
                <a:solidFill>
                  <a:srgbClr val="4B4B4B"/>
                </a:solidFill>
                <a:latin typeface="Arial"/>
                <a:cs typeface="Arial"/>
              </a:rPr>
              <a:t>begleitend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zur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B4B4B"/>
                </a:solidFill>
                <a:latin typeface="Arial"/>
                <a:cs typeface="Arial"/>
              </a:rPr>
              <a:t>Verfügung.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Sie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bieten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Beziehung</a:t>
            </a:r>
            <a:r>
              <a:rPr sz="2000" b="1" spc="-6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an.</a:t>
            </a:r>
            <a:r>
              <a:rPr sz="2000" spc="-10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Sie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sind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nicht </a:t>
            </a:r>
            <a:r>
              <a:rPr sz="2000" spc="-50" dirty="0">
                <a:solidFill>
                  <a:srgbClr val="4B4B4B"/>
                </a:solidFill>
                <a:latin typeface="Arial"/>
                <a:cs typeface="Arial"/>
              </a:rPr>
              <a:t>Teil</a:t>
            </a:r>
            <a:r>
              <a:rPr sz="2000" spc="-16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des</a:t>
            </a:r>
            <a:r>
              <a:rPr sz="2000" spc="-6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B4B4B"/>
                </a:solidFill>
                <a:latin typeface="Arial"/>
                <a:cs typeface="Arial"/>
              </a:rPr>
              <a:t>Lehrkörpers,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aber</a:t>
            </a:r>
            <a:r>
              <a:rPr sz="2000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4B4B4B"/>
                </a:solidFill>
                <a:latin typeface="Arial"/>
                <a:cs typeface="Arial"/>
              </a:rPr>
              <a:t>Teil</a:t>
            </a:r>
            <a:r>
              <a:rPr sz="2000" spc="-13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des</a:t>
            </a:r>
            <a:r>
              <a:rPr sz="2000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Lebensraum</a:t>
            </a:r>
            <a:r>
              <a:rPr sz="2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Schule.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986" y="765447"/>
            <a:ext cx="6199505" cy="11258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0">
              <a:lnSpc>
                <a:spcPct val="102200"/>
              </a:lnSpc>
              <a:spcBef>
                <a:spcPts val="50"/>
              </a:spcBef>
            </a:pPr>
            <a:r>
              <a:rPr sz="1800" spc="-10" dirty="0">
                <a:solidFill>
                  <a:srgbClr val="EF7C00"/>
                </a:solidFill>
                <a:latin typeface="Arial"/>
                <a:cs typeface="Arial"/>
              </a:rPr>
              <a:t>„Wirksamkeit</a:t>
            </a:r>
            <a:r>
              <a:rPr sz="1800" spc="-80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F7C00"/>
                </a:solidFill>
                <a:latin typeface="Arial"/>
                <a:cs typeface="Arial"/>
              </a:rPr>
              <a:t>und</a:t>
            </a:r>
            <a:r>
              <a:rPr sz="1800" spc="-55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F7C00"/>
                </a:solidFill>
                <a:latin typeface="Arial"/>
                <a:cs typeface="Arial"/>
              </a:rPr>
              <a:t>Nachhaltigkeit</a:t>
            </a:r>
            <a:r>
              <a:rPr sz="1800" spc="-80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F7C00"/>
                </a:solidFill>
                <a:latin typeface="Arial"/>
                <a:cs typeface="Arial"/>
              </a:rPr>
              <a:t>von</a:t>
            </a:r>
            <a:r>
              <a:rPr sz="1800" spc="-75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F7C00"/>
                </a:solidFill>
                <a:latin typeface="Arial"/>
                <a:cs typeface="Arial"/>
              </a:rPr>
              <a:t>Katathym</a:t>
            </a:r>
            <a:r>
              <a:rPr sz="1800" spc="-60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F7C00"/>
                </a:solidFill>
                <a:latin typeface="Arial"/>
                <a:cs typeface="Arial"/>
              </a:rPr>
              <a:t>Imaginative(r) Psychotherapie</a:t>
            </a:r>
            <a:r>
              <a:rPr sz="1800" spc="-80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F7C00"/>
                </a:solidFill>
                <a:latin typeface="Arial"/>
                <a:cs typeface="Arial"/>
              </a:rPr>
              <a:t>(KIP)</a:t>
            </a:r>
            <a:r>
              <a:rPr sz="1800" spc="-55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F7C00"/>
                </a:solidFill>
                <a:latin typeface="Arial"/>
                <a:cs typeface="Arial"/>
              </a:rPr>
              <a:t>bei</a:t>
            </a:r>
            <a:r>
              <a:rPr sz="1800" spc="-70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F7C00"/>
                </a:solidFill>
                <a:latin typeface="Arial"/>
                <a:cs typeface="Arial"/>
              </a:rPr>
              <a:t>Jugendlichen“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EF7C00"/>
                </a:solidFill>
                <a:latin typeface="Arial"/>
                <a:cs typeface="Arial"/>
              </a:rPr>
              <a:t>von</a:t>
            </a:r>
            <a:r>
              <a:rPr sz="1800" spc="-35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F7C00"/>
                </a:solidFill>
                <a:latin typeface="Arial"/>
                <a:cs typeface="Arial"/>
              </a:rPr>
              <a:t>Dr.</a:t>
            </a:r>
            <a:r>
              <a:rPr sz="1800" spc="-50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F7C00"/>
                </a:solidFill>
                <a:latin typeface="Arial"/>
                <a:cs typeface="Arial"/>
              </a:rPr>
              <a:t>Brigitte</a:t>
            </a:r>
            <a:r>
              <a:rPr sz="1800" spc="-25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EF7C00"/>
                </a:solidFill>
                <a:latin typeface="Arial"/>
                <a:cs typeface="Arial"/>
              </a:rPr>
              <a:t>Fiala-</a:t>
            </a:r>
            <a:r>
              <a:rPr sz="1800" dirty="0">
                <a:solidFill>
                  <a:srgbClr val="EF7C00"/>
                </a:solidFill>
                <a:latin typeface="Arial"/>
                <a:cs typeface="Arial"/>
              </a:rPr>
              <a:t>Baumann</a:t>
            </a:r>
            <a:r>
              <a:rPr sz="1800" spc="-50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EF7C00"/>
                </a:solidFill>
                <a:latin typeface="Arial"/>
                <a:cs typeface="Arial"/>
              </a:rPr>
              <a:t>(Leopold-</a:t>
            </a:r>
            <a:r>
              <a:rPr sz="1800" spc="-10" dirty="0">
                <a:solidFill>
                  <a:srgbClr val="EF7C00"/>
                </a:solidFill>
                <a:latin typeface="Arial"/>
                <a:cs typeface="Arial"/>
              </a:rPr>
              <a:t>Franzens</a:t>
            </a:r>
            <a:r>
              <a:rPr sz="1800" spc="-60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F7C00"/>
                </a:solidFill>
                <a:latin typeface="Arial"/>
                <a:cs typeface="Arial"/>
              </a:rPr>
              <a:t>Universität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solidFill>
                  <a:srgbClr val="EF7C00"/>
                </a:solidFill>
                <a:latin typeface="Arial"/>
                <a:cs typeface="Arial"/>
              </a:rPr>
              <a:t>Innsbruck)</a:t>
            </a:r>
            <a:r>
              <a:rPr sz="1800" spc="-70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F7C00"/>
                </a:solidFill>
                <a:latin typeface="Arial"/>
                <a:cs typeface="Arial"/>
              </a:rPr>
              <a:t>(vgl.</a:t>
            </a:r>
            <a:r>
              <a:rPr sz="1800" spc="-65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EF7C00"/>
                </a:solidFill>
                <a:latin typeface="Arial"/>
                <a:cs typeface="Arial"/>
              </a:rPr>
              <a:t>Fiala-</a:t>
            </a:r>
            <a:r>
              <a:rPr sz="1800" dirty="0">
                <a:solidFill>
                  <a:srgbClr val="EF7C00"/>
                </a:solidFill>
                <a:latin typeface="Arial"/>
                <a:cs typeface="Arial"/>
              </a:rPr>
              <a:t>Baumann</a:t>
            </a:r>
            <a:r>
              <a:rPr sz="1800" spc="-70" dirty="0">
                <a:solidFill>
                  <a:srgbClr val="EF7C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F7C00"/>
                </a:solidFill>
                <a:latin typeface="Arial"/>
                <a:cs typeface="Arial"/>
              </a:rPr>
              <a:t>2017)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391028" y="2577979"/>
            <a:ext cx="7955280" cy="283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416559" indent="-342265">
              <a:lnSpc>
                <a:spcPct val="100000"/>
              </a:lnSpc>
              <a:spcBef>
                <a:spcPts val="100"/>
              </a:spcBef>
              <a:buFont typeface="Segoe UI Symbol"/>
              <a:buChar char="■"/>
              <a:tabLst>
                <a:tab pos="355600" algn="l"/>
              </a:tabLst>
            </a:pP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Als</a:t>
            </a:r>
            <a:r>
              <a:rPr sz="2000" spc="-1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wirksam</a:t>
            </a:r>
            <a:r>
              <a:rPr sz="2000" spc="-10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erwies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sich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B4B4B"/>
                </a:solidFill>
                <a:latin typeface="Arial"/>
                <a:cs typeface="Arial"/>
              </a:rPr>
              <a:t>das</a:t>
            </a:r>
            <a:r>
              <a:rPr sz="2000" spc="-15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Anbieten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einer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therapeutischen 	Beziehung</a:t>
            </a:r>
            <a:r>
              <a:rPr sz="2000" spc="-114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und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die</a:t>
            </a:r>
            <a:r>
              <a:rPr sz="2000" spc="-15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Arbeit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an</a:t>
            </a:r>
            <a:r>
              <a:rPr sz="2000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der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B4B4B"/>
                </a:solidFill>
                <a:latin typeface="Arial"/>
                <a:cs typeface="Arial"/>
              </a:rPr>
              <a:t>Verbesserung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von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Beziehungen 	generell</a:t>
            </a:r>
            <a:endParaRPr sz="2000">
              <a:latin typeface="Arial"/>
              <a:cs typeface="Arial"/>
            </a:endParaRPr>
          </a:p>
          <a:p>
            <a:pPr marL="354330" marR="5080" indent="-342265">
              <a:lnSpc>
                <a:spcPct val="100000"/>
              </a:lnSpc>
              <a:spcBef>
                <a:spcPts val="1200"/>
              </a:spcBef>
              <a:buFont typeface="Segoe UI Symbol"/>
              <a:buChar char="■"/>
              <a:tabLst>
                <a:tab pos="355600" algn="l"/>
              </a:tabLst>
            </a:pP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Da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die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meisten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B4B4B"/>
                </a:solidFill>
                <a:latin typeface="Arial"/>
                <a:cs typeface="Arial"/>
              </a:rPr>
              <a:t>Peer-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Beziehungen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im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Lebensraum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Schule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geknüpft 	werden</a:t>
            </a:r>
            <a:r>
              <a:rPr sz="2000" spc="-1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und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der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B4B4B"/>
                </a:solidFill>
                <a:latin typeface="Arial"/>
                <a:cs typeface="Arial"/>
              </a:rPr>
              <a:t>soziale</a:t>
            </a:r>
            <a:r>
              <a:rPr sz="2000" spc="-16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Aspekt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in</a:t>
            </a:r>
            <a:r>
              <a:rPr sz="2000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der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Schule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groß</a:t>
            </a:r>
            <a:r>
              <a:rPr sz="2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ist,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war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es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ein 	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Bestreben,</a:t>
            </a:r>
            <a:r>
              <a:rPr sz="2000" spc="-10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Unterstützung</a:t>
            </a:r>
            <a:r>
              <a:rPr sz="2000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vor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Ort</a:t>
            </a:r>
            <a:r>
              <a:rPr sz="2000" spc="-1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im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Lebensraum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Schule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anzubieten</a:t>
            </a:r>
            <a:endParaRPr sz="2000">
              <a:latin typeface="Arial"/>
              <a:cs typeface="Arial"/>
            </a:endParaRPr>
          </a:p>
          <a:p>
            <a:pPr marL="354330" marR="142240" indent="-342265">
              <a:lnSpc>
                <a:spcPct val="100000"/>
              </a:lnSpc>
              <a:spcBef>
                <a:spcPts val="1705"/>
              </a:spcBef>
              <a:buFont typeface="Segoe UI Symbol"/>
              <a:buChar char="■"/>
              <a:tabLst>
                <a:tab pos="355600" algn="l"/>
              </a:tabLst>
            </a:pP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Die</a:t>
            </a:r>
            <a:r>
              <a:rPr sz="2000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B4B4B"/>
                </a:solidFill>
                <a:latin typeface="Arial"/>
                <a:cs typeface="Arial"/>
              </a:rPr>
              <a:t>Wirksamkeitsforschung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belegt,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dass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diese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Ergebnisse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auch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auf 	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andere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4B4B4B"/>
                </a:solidFill>
                <a:latin typeface="Arial"/>
                <a:cs typeface="Arial"/>
              </a:rPr>
              <a:t>Therapierichtungen</a:t>
            </a:r>
            <a:r>
              <a:rPr sz="2000" spc="-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übertragbar</a:t>
            </a:r>
            <a:r>
              <a:rPr sz="20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B4B4B"/>
                </a:solidFill>
                <a:latin typeface="Arial"/>
                <a:cs typeface="Arial"/>
              </a:rPr>
              <a:t>sind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KONZEPT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2268" y="2563731"/>
            <a:ext cx="7605395" cy="294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B4B4B"/>
                </a:solidFill>
                <a:latin typeface="Arial"/>
                <a:cs typeface="Arial"/>
              </a:rPr>
              <a:t>Einführungsphase</a:t>
            </a:r>
            <a:endParaRPr sz="24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2415"/>
              </a:spcBef>
              <a:buFont typeface="Segoe UI Symbol"/>
              <a:buChar char="■"/>
              <a:tabLst>
                <a:tab pos="354330" algn="l"/>
              </a:tabLst>
            </a:pPr>
            <a:r>
              <a:rPr sz="2000" b="1" spc="-20" dirty="0">
                <a:solidFill>
                  <a:srgbClr val="4B4B4B"/>
                </a:solidFill>
                <a:latin typeface="Arial"/>
                <a:cs typeface="Arial"/>
              </a:rPr>
              <a:t>Einladen</a:t>
            </a:r>
            <a:r>
              <a:rPr sz="2000" b="1" spc="-1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von</a:t>
            </a:r>
            <a:r>
              <a:rPr sz="2000" spc="-1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schulfremden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Personen</a:t>
            </a:r>
            <a:r>
              <a:rPr sz="2000" spc="-114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durch</a:t>
            </a:r>
            <a:r>
              <a:rPr sz="2000" spc="-12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den</a:t>
            </a:r>
            <a:r>
              <a:rPr sz="2000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SGA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  <a:buClr>
                <a:srgbClr val="4B4B4B"/>
              </a:buClr>
              <a:buFont typeface="Segoe UI Symbol"/>
              <a:buChar char="■"/>
            </a:pPr>
            <a:endParaRPr sz="20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5"/>
              </a:spcBef>
              <a:buFont typeface="Segoe UI Symbol"/>
              <a:buChar char="■"/>
              <a:tabLst>
                <a:tab pos="354330" algn="l"/>
              </a:tabLst>
            </a:pPr>
            <a:r>
              <a:rPr sz="2000" b="1" spc="-20" dirty="0">
                <a:solidFill>
                  <a:srgbClr val="4B4B4B"/>
                </a:solidFill>
                <a:latin typeface="Arial"/>
                <a:cs typeface="Arial"/>
              </a:rPr>
              <a:t>Vernetzung</a:t>
            </a:r>
            <a:r>
              <a:rPr sz="2000" b="1" spc="-6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mit</a:t>
            </a:r>
            <a:r>
              <a:rPr sz="2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Zielgruppen</a:t>
            </a:r>
            <a:r>
              <a:rPr sz="2000" spc="-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B4B4B"/>
                </a:solidFill>
                <a:latin typeface="Arial"/>
                <a:cs typeface="Arial"/>
              </a:rPr>
              <a:t>(Schüler:innen,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B4B4B"/>
                </a:solidFill>
                <a:latin typeface="Arial"/>
                <a:cs typeface="Arial"/>
              </a:rPr>
              <a:t>Lehrer:innen,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Eltern)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5"/>
              </a:spcBef>
              <a:buClr>
                <a:srgbClr val="4B4B4B"/>
              </a:buClr>
              <a:buFont typeface="Segoe UI Symbol"/>
              <a:buChar char="■"/>
            </a:pPr>
            <a:endParaRPr sz="20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buFont typeface="Segoe UI Symbol"/>
              <a:buChar char="■"/>
              <a:tabLst>
                <a:tab pos="354330" algn="l"/>
              </a:tabLst>
            </a:pP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Anmeldeprozedere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  <a:buClr>
                <a:srgbClr val="4B4B4B"/>
              </a:buClr>
              <a:buFont typeface="Segoe UI Symbol"/>
              <a:buChar char="■"/>
            </a:pPr>
            <a:endParaRPr sz="20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5"/>
              </a:spcBef>
              <a:buFont typeface="Segoe UI Symbol"/>
              <a:buChar char="■"/>
              <a:tabLst>
                <a:tab pos="354330" algn="l"/>
              </a:tabLst>
            </a:pP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Logo</a:t>
            </a:r>
            <a:r>
              <a:rPr sz="2000" b="1" spc="-6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der</a:t>
            </a:r>
            <a:r>
              <a:rPr sz="2000" b="1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4B4B4B"/>
                </a:solidFill>
                <a:latin typeface="Arial"/>
                <a:cs typeface="Arial"/>
              </a:rPr>
              <a:t>Schulpsychotherapie</a:t>
            </a:r>
            <a:r>
              <a:rPr sz="2000" b="1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als</a:t>
            </a:r>
            <a:r>
              <a:rPr sz="2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Qualitätssiegel</a:t>
            </a:r>
            <a:r>
              <a:rPr sz="2000" spc="-6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der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Schule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700" y="347233"/>
            <a:ext cx="4572542" cy="134699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282" y="2563731"/>
            <a:ext cx="7665720" cy="2946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B4B4B"/>
                </a:solidFill>
                <a:latin typeface="Arial"/>
                <a:cs typeface="Arial"/>
              </a:rPr>
              <a:t>Organisation</a:t>
            </a:r>
            <a:endParaRPr sz="2400" dirty="0">
              <a:latin typeface="Arial"/>
              <a:cs typeface="Arial"/>
            </a:endParaRPr>
          </a:p>
          <a:p>
            <a:pPr marL="354965" indent="-341630">
              <a:lnSpc>
                <a:spcPct val="100000"/>
              </a:lnSpc>
              <a:spcBef>
                <a:spcPts val="2415"/>
              </a:spcBef>
              <a:buFont typeface="Segoe UI Symbol"/>
              <a:buChar char="■"/>
              <a:tabLst>
                <a:tab pos="354965" algn="l"/>
              </a:tabLst>
            </a:pPr>
            <a:r>
              <a:rPr sz="2000" b="1" spc="-30" dirty="0">
                <a:solidFill>
                  <a:srgbClr val="4B4B4B"/>
                </a:solidFill>
                <a:latin typeface="Arial"/>
                <a:cs typeface="Arial"/>
              </a:rPr>
              <a:t>Räumlichkeiten</a:t>
            </a:r>
            <a:r>
              <a:rPr sz="2000" b="1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werden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von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der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Schule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zur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Verfügung</a:t>
            </a:r>
            <a:r>
              <a:rPr sz="2000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gestellt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9"/>
              </a:spcBef>
              <a:buClr>
                <a:srgbClr val="4B4B4B"/>
              </a:buClr>
              <a:buFont typeface="Segoe UI Symbol"/>
              <a:buChar char="■"/>
            </a:pPr>
            <a:endParaRPr sz="2000" dirty="0">
              <a:latin typeface="Arial"/>
              <a:cs typeface="Arial"/>
            </a:endParaRPr>
          </a:p>
          <a:p>
            <a:pPr marL="354330" marR="5080" indent="-342265">
              <a:lnSpc>
                <a:spcPct val="100000"/>
              </a:lnSpc>
              <a:buFont typeface="Segoe UI Symbol"/>
              <a:buChar char="■"/>
              <a:tabLst>
                <a:tab pos="355600" algn="l"/>
              </a:tabLst>
            </a:pP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Zeitrahmen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:</a:t>
            </a:r>
            <a:r>
              <a:rPr sz="2000" spc="-1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von</a:t>
            </a:r>
            <a:r>
              <a:rPr sz="2000" spc="-114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kurzen</a:t>
            </a:r>
            <a:r>
              <a:rPr sz="2000" spc="-114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Sequenzen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(ca.</a:t>
            </a:r>
            <a:r>
              <a:rPr sz="2000" spc="-12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10</a:t>
            </a:r>
            <a:r>
              <a:rPr sz="2000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Min.)</a:t>
            </a:r>
            <a:r>
              <a:rPr sz="2000" spc="-114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über</a:t>
            </a:r>
            <a:r>
              <a:rPr sz="2000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eine</a:t>
            </a:r>
            <a:r>
              <a:rPr sz="2000" spc="-10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halbe 	Stunde</a:t>
            </a:r>
            <a:r>
              <a:rPr sz="2000" spc="-10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bis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hin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zu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einer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vollen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Einheit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(50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Min.)</a:t>
            </a:r>
            <a:endParaRPr lang="de-AT" sz="2000" spc="-10" dirty="0">
              <a:solidFill>
                <a:srgbClr val="4B4B4B"/>
              </a:solidFill>
              <a:latin typeface="Arial"/>
              <a:cs typeface="Arial"/>
            </a:endParaRPr>
          </a:p>
          <a:p>
            <a:pPr marL="354330" marR="5080" indent="-342265">
              <a:lnSpc>
                <a:spcPct val="100000"/>
              </a:lnSpc>
              <a:buFont typeface="Segoe UI Symbol"/>
              <a:buChar char="■"/>
              <a:tabLst>
                <a:tab pos="355600" algn="l"/>
              </a:tabLst>
            </a:pPr>
            <a:r>
              <a:rPr lang="de-AT" sz="2000" b="1" spc="-10" dirty="0">
                <a:solidFill>
                  <a:srgbClr val="4B4B4B"/>
                </a:solidFill>
                <a:latin typeface="Arial"/>
                <a:cs typeface="Arial"/>
              </a:rPr>
              <a:t>1mal pro Woche </a:t>
            </a:r>
            <a:r>
              <a:rPr lang="de-AT" sz="2000" spc="-10" dirty="0">
                <a:solidFill>
                  <a:srgbClr val="4B4B4B"/>
                </a:solidFill>
                <a:latin typeface="Arial"/>
                <a:cs typeface="Arial"/>
              </a:rPr>
              <a:t>im Ausmaß von </a:t>
            </a:r>
            <a:r>
              <a:rPr lang="de-AT" sz="2000" b="1" spc="-10" dirty="0">
                <a:solidFill>
                  <a:srgbClr val="4B4B4B"/>
                </a:solidFill>
                <a:latin typeface="Arial"/>
                <a:cs typeface="Arial"/>
              </a:rPr>
              <a:t>4 Stunden</a:t>
            </a:r>
          </a:p>
          <a:p>
            <a:pPr>
              <a:lnSpc>
                <a:spcPct val="100000"/>
              </a:lnSpc>
              <a:spcBef>
                <a:spcPts val="290"/>
              </a:spcBef>
              <a:buClr>
                <a:srgbClr val="4B4B4B"/>
              </a:buClr>
            </a:pPr>
            <a:endParaRPr sz="2000" dirty="0">
              <a:latin typeface="Arial"/>
              <a:cs typeface="Arial"/>
            </a:endParaRPr>
          </a:p>
          <a:p>
            <a:pPr marL="354965" indent="-341630">
              <a:lnSpc>
                <a:spcPct val="100000"/>
              </a:lnSpc>
              <a:buFont typeface="Segoe UI Symbol"/>
              <a:buChar char="■"/>
              <a:tabLst>
                <a:tab pos="354965" algn="l"/>
              </a:tabLst>
            </a:pPr>
            <a:r>
              <a:rPr sz="2000" b="1" spc="-50" dirty="0">
                <a:solidFill>
                  <a:srgbClr val="4B4B4B"/>
                </a:solidFill>
                <a:latin typeface="Arial"/>
                <a:cs typeface="Arial"/>
              </a:rPr>
              <a:t>Mehrpersonen-</a:t>
            </a: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Settings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:</a:t>
            </a:r>
            <a:r>
              <a:rPr sz="2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längerer</a:t>
            </a:r>
            <a:r>
              <a:rPr sz="2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Zeitrahmen,</a:t>
            </a:r>
            <a:r>
              <a:rPr sz="2000" spc="-6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größerer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B4B4B"/>
                </a:solidFill>
                <a:latin typeface="Arial"/>
                <a:cs typeface="Arial"/>
              </a:rPr>
              <a:t>Raum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39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KONZEPT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700" y="347233"/>
            <a:ext cx="4567472" cy="134699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028" y="2563731"/>
            <a:ext cx="7739380" cy="2639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B4B4B"/>
                </a:solidFill>
                <a:latin typeface="Arial"/>
                <a:cs typeface="Arial"/>
              </a:rPr>
              <a:t>Zielgruppen</a:t>
            </a:r>
            <a:endParaRPr sz="2400" dirty="0">
              <a:latin typeface="Arial"/>
              <a:cs typeface="Arial"/>
            </a:endParaRPr>
          </a:p>
          <a:p>
            <a:pPr marL="354965" indent="-341630">
              <a:lnSpc>
                <a:spcPct val="100000"/>
              </a:lnSpc>
              <a:spcBef>
                <a:spcPts val="2415"/>
              </a:spcBef>
              <a:buFont typeface="Segoe UI Symbol"/>
              <a:buChar char="■"/>
              <a:tabLst>
                <a:tab pos="354965" algn="l"/>
              </a:tabLst>
            </a:pPr>
            <a:r>
              <a:rPr sz="2000" b="1" spc="-40" dirty="0">
                <a:solidFill>
                  <a:srgbClr val="4B4B4B"/>
                </a:solidFill>
                <a:latin typeface="Arial"/>
                <a:cs typeface="Arial"/>
              </a:rPr>
              <a:t>Schüler:innen,</a:t>
            </a:r>
            <a:r>
              <a:rPr sz="2000" b="1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Lehrer:innen</a:t>
            </a:r>
            <a:r>
              <a:rPr sz="2000" b="1" spc="-5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und</a:t>
            </a:r>
            <a:r>
              <a:rPr sz="2000" b="1" spc="-5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Eltern</a:t>
            </a:r>
            <a:r>
              <a:rPr sz="2000" b="1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gleichermaßen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9"/>
              </a:spcBef>
              <a:buClr>
                <a:srgbClr val="4B4B4B"/>
              </a:buClr>
              <a:buFont typeface="Segoe UI Symbol"/>
              <a:buChar char="■"/>
            </a:pPr>
            <a:endParaRPr sz="2000" dirty="0">
              <a:latin typeface="Arial"/>
              <a:cs typeface="Arial"/>
            </a:endParaRPr>
          </a:p>
          <a:p>
            <a:pPr marL="354330" marR="5080" indent="-342265">
              <a:lnSpc>
                <a:spcPct val="100000"/>
              </a:lnSpc>
              <a:buFont typeface="Segoe UI Symbol"/>
              <a:buChar char="■"/>
              <a:tabLst>
                <a:tab pos="355600" algn="l"/>
              </a:tabLst>
            </a:pPr>
            <a:r>
              <a:rPr sz="2000" spc="-30" dirty="0">
                <a:solidFill>
                  <a:srgbClr val="4B4B4B"/>
                </a:solidFill>
                <a:latin typeface="Arial"/>
                <a:cs typeface="Arial"/>
              </a:rPr>
              <a:t>Lösungssuche</a:t>
            </a:r>
            <a:r>
              <a:rPr sz="2000" spc="-114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immer</a:t>
            </a:r>
            <a:r>
              <a:rPr sz="2000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in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Absprache</a:t>
            </a:r>
            <a:r>
              <a:rPr sz="2000" b="1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mit</a:t>
            </a:r>
            <a:r>
              <a:rPr sz="2000" b="1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20" dirty="0" err="1">
                <a:solidFill>
                  <a:srgbClr val="4B4B4B"/>
                </a:solidFill>
                <a:latin typeface="Arial"/>
                <a:cs typeface="Arial"/>
              </a:rPr>
              <a:t>Schüler:innen</a:t>
            </a:r>
            <a:r>
              <a:rPr lang="de-AT" sz="2000" b="1" spc="-20" dirty="0">
                <a:solidFill>
                  <a:srgbClr val="4B4B4B"/>
                </a:solidFill>
                <a:latin typeface="Arial"/>
                <a:cs typeface="Arial"/>
              </a:rPr>
              <a:t>, </a:t>
            </a:r>
            <a:r>
              <a:rPr lang="de-AT" sz="2000" b="1" spc="-20" dirty="0" err="1">
                <a:solidFill>
                  <a:srgbClr val="4B4B4B"/>
                </a:solidFill>
                <a:latin typeface="Arial"/>
                <a:cs typeface="Arial"/>
              </a:rPr>
              <a:t>Pädagog:innen</a:t>
            </a:r>
            <a:r>
              <a:rPr sz="2000" b="1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und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20" dirty="0" err="1">
                <a:solidFill>
                  <a:srgbClr val="4B4B4B"/>
                </a:solidFill>
                <a:latin typeface="Arial"/>
                <a:cs typeface="Arial"/>
              </a:rPr>
              <a:t>wenn</a:t>
            </a:r>
            <a:r>
              <a:rPr sz="2000" b="1" spc="-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10" dirty="0" err="1">
                <a:solidFill>
                  <a:srgbClr val="4B4B4B"/>
                </a:solidFill>
                <a:latin typeface="Arial"/>
                <a:cs typeface="Arial"/>
              </a:rPr>
              <a:t>möglich</a:t>
            </a:r>
            <a:r>
              <a:rPr sz="2000" b="1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auch</a:t>
            </a:r>
            <a:r>
              <a:rPr sz="2000" b="1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mit</a:t>
            </a:r>
            <a:r>
              <a:rPr sz="2000" b="1" spc="-12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Eltern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  <a:buClr>
                <a:srgbClr val="4B4B4B"/>
              </a:buClr>
              <a:buFont typeface="Segoe UI Symbol"/>
              <a:buChar char="■"/>
            </a:pPr>
            <a:endParaRPr sz="2000" dirty="0">
              <a:latin typeface="Arial"/>
              <a:cs typeface="Arial"/>
            </a:endParaRPr>
          </a:p>
          <a:p>
            <a:pPr marL="354965" indent="-341630">
              <a:lnSpc>
                <a:spcPct val="100000"/>
              </a:lnSpc>
              <a:buFont typeface="Segoe UI Symbol"/>
              <a:buChar char="■"/>
              <a:tabLst>
                <a:tab pos="354965" algn="l"/>
              </a:tabLst>
            </a:pP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unter</a:t>
            </a:r>
            <a:r>
              <a:rPr sz="2000" b="1" spc="-1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4B4B4B"/>
                </a:solidFill>
                <a:latin typeface="Arial"/>
                <a:cs typeface="Arial"/>
              </a:rPr>
              <a:t>14-</a:t>
            </a:r>
            <a:r>
              <a:rPr sz="2000" b="1" spc="-10" dirty="0">
                <a:solidFill>
                  <a:srgbClr val="4B4B4B"/>
                </a:solidFill>
                <a:latin typeface="Arial"/>
                <a:cs typeface="Arial"/>
              </a:rPr>
              <a:t>Jährige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: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Eltern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von</a:t>
            </a:r>
            <a:r>
              <a:rPr sz="2000" spc="-16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Anfang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an</a:t>
            </a:r>
            <a:r>
              <a:rPr sz="2000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 err="1">
                <a:solidFill>
                  <a:srgbClr val="4B4B4B"/>
                </a:solidFill>
                <a:latin typeface="Arial"/>
                <a:cs typeface="Arial"/>
              </a:rPr>
              <a:t>einbezogen</a:t>
            </a:r>
            <a:r>
              <a:rPr lang="de-AT" sz="2000" spc="-10" dirty="0">
                <a:solidFill>
                  <a:srgbClr val="4B4B4B"/>
                </a:solidFill>
                <a:latin typeface="Arial"/>
                <a:cs typeface="Arial"/>
              </a:rPr>
              <a:t>/ Einwilligung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KONZEPT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700" y="347233"/>
            <a:ext cx="4572542" cy="134699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193" y="2563731"/>
            <a:ext cx="7767955" cy="423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B4B4B"/>
                </a:solidFill>
                <a:latin typeface="Arial"/>
                <a:cs typeface="Arial"/>
              </a:rPr>
              <a:t>Aufgaben</a:t>
            </a:r>
            <a:endParaRPr sz="2400">
              <a:latin typeface="Arial"/>
              <a:cs typeface="Arial"/>
            </a:endParaRPr>
          </a:p>
          <a:p>
            <a:pPr marL="354965" indent="-341630">
              <a:lnSpc>
                <a:spcPct val="100000"/>
              </a:lnSpc>
              <a:spcBef>
                <a:spcPts val="1600"/>
              </a:spcBef>
              <a:buFont typeface="Segoe UI Symbol"/>
              <a:buChar char="■"/>
              <a:tabLst>
                <a:tab pos="354965" algn="l"/>
              </a:tabLst>
            </a:pP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Durch</a:t>
            </a:r>
            <a:r>
              <a:rPr sz="2000" spc="-5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das</a:t>
            </a:r>
            <a:r>
              <a:rPr sz="2000" spc="-3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4B4B4B"/>
                </a:solidFill>
                <a:latin typeface="Arial"/>
                <a:cs typeface="Arial"/>
              </a:rPr>
              <a:t>Psychotherapiegesetz</a:t>
            </a:r>
            <a:r>
              <a:rPr sz="2000" b="1" spc="-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geregelt</a:t>
            </a:r>
            <a:endParaRPr sz="2000">
              <a:latin typeface="Arial"/>
              <a:cs typeface="Arial"/>
            </a:endParaRPr>
          </a:p>
          <a:p>
            <a:pPr marL="354965" marR="1527810" indent="-342265">
              <a:lnSpc>
                <a:spcPct val="100000"/>
              </a:lnSpc>
              <a:spcBef>
                <a:spcPts val="1415"/>
              </a:spcBef>
              <a:buFont typeface="Segoe UI Symbol"/>
              <a:buChar char="■"/>
              <a:tabLst>
                <a:tab pos="356235" algn="l"/>
              </a:tabLst>
            </a:pPr>
            <a:r>
              <a:rPr sz="2000" b="1" spc="-45" dirty="0">
                <a:solidFill>
                  <a:srgbClr val="4B4B4B"/>
                </a:solidFill>
                <a:latin typeface="Arial"/>
                <a:cs typeface="Arial"/>
              </a:rPr>
              <a:t>Verschwiegenheitspflicht</a:t>
            </a:r>
            <a:r>
              <a:rPr sz="2000" b="1" spc="-6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(Ausnahmen: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Selbst-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 und 	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Fremdgefährdung)</a:t>
            </a:r>
            <a:endParaRPr sz="2000">
              <a:latin typeface="Arial"/>
              <a:cs typeface="Arial"/>
            </a:endParaRPr>
          </a:p>
          <a:p>
            <a:pPr marL="354965" indent="-341630">
              <a:lnSpc>
                <a:spcPct val="100000"/>
              </a:lnSpc>
              <a:spcBef>
                <a:spcPts val="1515"/>
              </a:spcBef>
              <a:buFont typeface="Segoe UI Symbol"/>
              <a:buChar char="■"/>
              <a:tabLst>
                <a:tab pos="354965" algn="l"/>
              </a:tabLst>
            </a:pP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„3</a:t>
            </a:r>
            <a:r>
              <a:rPr sz="2000" b="1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x</a:t>
            </a:r>
            <a:r>
              <a:rPr sz="2000" b="1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V“</a:t>
            </a:r>
            <a:r>
              <a:rPr sz="2000" b="1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3-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Säulen</a:t>
            </a:r>
            <a:r>
              <a:rPr sz="2000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Prinzip:</a:t>
            </a:r>
            <a:endParaRPr sz="2000">
              <a:latin typeface="Arial"/>
              <a:cs typeface="Arial"/>
            </a:endParaRPr>
          </a:p>
          <a:p>
            <a:pPr marL="13335" marR="5080" indent="-1270">
              <a:lnSpc>
                <a:spcPct val="104000"/>
              </a:lnSpc>
              <a:spcBef>
                <a:spcPts val="1200"/>
              </a:spcBef>
            </a:pPr>
            <a:r>
              <a:rPr sz="2000" b="1" u="heavy" spc="-25" dirty="0">
                <a:solidFill>
                  <a:srgbClr val="4B4B4B"/>
                </a:solidFill>
                <a:uFill>
                  <a:solidFill>
                    <a:srgbClr val="4B4B4B"/>
                  </a:solidFill>
                </a:uFill>
                <a:latin typeface="Arial"/>
                <a:cs typeface="Arial"/>
              </a:rPr>
              <a:t>Versorgung:</a:t>
            </a:r>
            <a:r>
              <a:rPr sz="2000" b="1" u="none" spc="-6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25" dirty="0">
                <a:solidFill>
                  <a:srgbClr val="4B4B4B"/>
                </a:solidFill>
                <a:latin typeface="Arial"/>
                <a:cs typeface="Arial"/>
              </a:rPr>
              <a:t>psychotherapeutische</a:t>
            </a:r>
            <a:r>
              <a:rPr sz="2000" u="none" spc="-10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10" dirty="0">
                <a:solidFill>
                  <a:srgbClr val="4B4B4B"/>
                </a:solidFill>
                <a:latin typeface="Arial"/>
                <a:cs typeface="Arial"/>
              </a:rPr>
              <a:t>Beratung</a:t>
            </a:r>
            <a:r>
              <a:rPr sz="2000" u="none" spc="-6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dirty="0">
                <a:solidFill>
                  <a:srgbClr val="4B4B4B"/>
                </a:solidFill>
                <a:latin typeface="Arial"/>
                <a:cs typeface="Arial"/>
              </a:rPr>
              <a:t>vor</a:t>
            </a:r>
            <a:r>
              <a:rPr sz="2000" u="none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10" dirty="0">
                <a:solidFill>
                  <a:srgbClr val="4B4B4B"/>
                </a:solidFill>
                <a:latin typeface="Arial"/>
                <a:cs typeface="Arial"/>
              </a:rPr>
              <a:t>Ort,</a:t>
            </a:r>
            <a:r>
              <a:rPr sz="2000" u="none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10" dirty="0">
                <a:solidFill>
                  <a:srgbClr val="4B4B4B"/>
                </a:solidFill>
                <a:latin typeface="Arial"/>
                <a:cs typeface="Arial"/>
              </a:rPr>
              <a:t>niederschwellig und</a:t>
            </a:r>
            <a:r>
              <a:rPr sz="2000" u="none" spc="-10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10" dirty="0">
                <a:solidFill>
                  <a:srgbClr val="4B4B4B"/>
                </a:solidFill>
                <a:latin typeface="Arial"/>
                <a:cs typeface="Arial"/>
              </a:rPr>
              <a:t>kostenlos;</a:t>
            </a:r>
            <a:r>
              <a:rPr sz="2000" u="none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20" dirty="0">
                <a:solidFill>
                  <a:srgbClr val="4B4B4B"/>
                </a:solidFill>
                <a:latin typeface="Arial"/>
                <a:cs typeface="Arial"/>
              </a:rPr>
              <a:t>fixe</a:t>
            </a:r>
            <a:r>
              <a:rPr sz="2000" u="none" spc="-1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10" dirty="0">
                <a:solidFill>
                  <a:srgbClr val="4B4B4B"/>
                </a:solidFill>
                <a:latin typeface="Arial"/>
                <a:cs typeface="Arial"/>
              </a:rPr>
              <a:t>Tage/Zeitfenster</a:t>
            </a:r>
            <a:endParaRPr sz="2000">
              <a:latin typeface="Arial"/>
              <a:cs typeface="Arial"/>
            </a:endParaRPr>
          </a:p>
          <a:p>
            <a:pPr marL="13335" marR="71755" indent="-1270">
              <a:lnSpc>
                <a:spcPct val="100000"/>
              </a:lnSpc>
              <a:spcBef>
                <a:spcPts val="215"/>
              </a:spcBef>
            </a:pPr>
            <a:r>
              <a:rPr sz="2000" b="1" u="heavy" spc="-30" dirty="0">
                <a:solidFill>
                  <a:srgbClr val="4B4B4B"/>
                </a:solidFill>
                <a:uFill>
                  <a:solidFill>
                    <a:srgbClr val="4B4B4B"/>
                  </a:solidFill>
                </a:uFill>
                <a:latin typeface="Arial"/>
                <a:cs typeface="Arial"/>
              </a:rPr>
              <a:t>Vermittlung:</a:t>
            </a:r>
            <a:r>
              <a:rPr sz="2000" b="1" u="none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dirty="0">
                <a:solidFill>
                  <a:srgbClr val="4B4B4B"/>
                </a:solidFill>
                <a:latin typeface="Arial"/>
                <a:cs typeface="Arial"/>
              </a:rPr>
              <a:t>ggf.</a:t>
            </a:r>
            <a:r>
              <a:rPr sz="2000" u="none" spc="-114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dirty="0">
                <a:solidFill>
                  <a:srgbClr val="4B4B4B"/>
                </a:solidFill>
                <a:latin typeface="Arial"/>
                <a:cs typeface="Arial"/>
              </a:rPr>
              <a:t>wird</a:t>
            </a:r>
            <a:r>
              <a:rPr sz="2000" u="none" spc="-8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10" dirty="0">
                <a:solidFill>
                  <a:srgbClr val="4B4B4B"/>
                </a:solidFill>
                <a:latin typeface="Arial"/>
                <a:cs typeface="Arial"/>
              </a:rPr>
              <a:t>gemeinsam</a:t>
            </a:r>
            <a:r>
              <a:rPr sz="2000" u="none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dirty="0">
                <a:solidFill>
                  <a:srgbClr val="4B4B4B"/>
                </a:solidFill>
                <a:latin typeface="Arial"/>
                <a:cs typeface="Arial"/>
              </a:rPr>
              <a:t>nach</a:t>
            </a:r>
            <a:r>
              <a:rPr sz="2000" u="none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10" dirty="0">
                <a:solidFill>
                  <a:srgbClr val="4B4B4B"/>
                </a:solidFill>
                <a:latin typeface="Arial"/>
                <a:cs typeface="Arial"/>
              </a:rPr>
              <a:t>inner-</a:t>
            </a:r>
            <a:r>
              <a:rPr sz="2000" u="none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dirty="0">
                <a:solidFill>
                  <a:srgbClr val="4B4B4B"/>
                </a:solidFill>
                <a:latin typeface="Arial"/>
                <a:cs typeface="Arial"/>
              </a:rPr>
              <a:t>und</a:t>
            </a:r>
            <a:r>
              <a:rPr sz="2000" u="none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10" dirty="0">
                <a:solidFill>
                  <a:srgbClr val="4B4B4B"/>
                </a:solidFill>
                <a:latin typeface="Arial"/>
                <a:cs typeface="Arial"/>
              </a:rPr>
              <a:t>außerschulischen </a:t>
            </a:r>
            <a:r>
              <a:rPr sz="2000" u="none" spc="-25" dirty="0">
                <a:solidFill>
                  <a:srgbClr val="4B4B4B"/>
                </a:solidFill>
                <a:latin typeface="Arial"/>
                <a:cs typeface="Arial"/>
              </a:rPr>
              <a:t>Lösungen</a:t>
            </a:r>
            <a:r>
              <a:rPr sz="2000" u="none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10" dirty="0">
                <a:solidFill>
                  <a:srgbClr val="4B4B4B"/>
                </a:solidFill>
                <a:latin typeface="Arial"/>
                <a:cs typeface="Arial"/>
              </a:rPr>
              <a:t>gesucht</a:t>
            </a:r>
            <a:endParaRPr sz="2000">
              <a:latin typeface="Arial"/>
              <a:cs typeface="Arial"/>
            </a:endParaRPr>
          </a:p>
          <a:p>
            <a:pPr marL="13335" marR="1136015">
              <a:lnSpc>
                <a:spcPct val="100000"/>
              </a:lnSpc>
              <a:spcBef>
                <a:spcPts val="95"/>
              </a:spcBef>
            </a:pPr>
            <a:r>
              <a:rPr sz="2000" b="1" u="heavy" spc="-40" dirty="0">
                <a:solidFill>
                  <a:srgbClr val="4B4B4B"/>
                </a:solidFill>
                <a:uFill>
                  <a:solidFill>
                    <a:srgbClr val="4B4B4B"/>
                  </a:solidFill>
                </a:uFill>
                <a:latin typeface="Arial"/>
                <a:cs typeface="Arial"/>
              </a:rPr>
              <a:t>Vorträge:</a:t>
            </a:r>
            <a:r>
              <a:rPr sz="2000" b="1" u="none" spc="-1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dirty="0">
                <a:solidFill>
                  <a:srgbClr val="4B4B4B"/>
                </a:solidFill>
                <a:latin typeface="Arial"/>
                <a:cs typeface="Arial"/>
              </a:rPr>
              <a:t>einmal</a:t>
            </a:r>
            <a:r>
              <a:rPr sz="2000" u="none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dirty="0">
                <a:solidFill>
                  <a:srgbClr val="4B4B4B"/>
                </a:solidFill>
                <a:latin typeface="Arial"/>
                <a:cs typeface="Arial"/>
              </a:rPr>
              <a:t>im</a:t>
            </a:r>
            <a:r>
              <a:rPr sz="2000" u="none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10" dirty="0">
                <a:solidFill>
                  <a:srgbClr val="4B4B4B"/>
                </a:solidFill>
                <a:latin typeface="Arial"/>
                <a:cs typeface="Arial"/>
              </a:rPr>
              <a:t>Semester</a:t>
            </a:r>
            <a:r>
              <a:rPr sz="2000" u="none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10" dirty="0">
                <a:solidFill>
                  <a:srgbClr val="4B4B4B"/>
                </a:solidFill>
                <a:latin typeface="Arial"/>
                <a:cs typeface="Arial"/>
              </a:rPr>
              <a:t>werden</a:t>
            </a:r>
            <a:r>
              <a:rPr sz="2000" u="none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20" dirty="0">
                <a:solidFill>
                  <a:srgbClr val="4B4B4B"/>
                </a:solidFill>
                <a:latin typeface="Arial"/>
                <a:cs typeface="Arial"/>
              </a:rPr>
              <a:t>in</a:t>
            </a:r>
            <a:r>
              <a:rPr sz="2000" u="none" spc="-1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10" dirty="0">
                <a:solidFill>
                  <a:srgbClr val="4B4B4B"/>
                </a:solidFill>
                <a:latin typeface="Arial"/>
                <a:cs typeface="Arial"/>
              </a:rPr>
              <a:t>Absprache</a:t>
            </a:r>
            <a:r>
              <a:rPr sz="2000" u="none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dirty="0">
                <a:solidFill>
                  <a:srgbClr val="4B4B4B"/>
                </a:solidFill>
                <a:latin typeface="Arial"/>
                <a:cs typeface="Arial"/>
              </a:rPr>
              <a:t>mit</a:t>
            </a:r>
            <a:r>
              <a:rPr sz="2000" u="none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25" dirty="0">
                <a:solidFill>
                  <a:srgbClr val="4B4B4B"/>
                </a:solidFill>
                <a:latin typeface="Arial"/>
                <a:cs typeface="Arial"/>
              </a:rPr>
              <a:t>der </a:t>
            </a:r>
            <a:r>
              <a:rPr sz="2000" u="none" spc="-20" dirty="0">
                <a:solidFill>
                  <a:srgbClr val="4B4B4B"/>
                </a:solidFill>
                <a:latin typeface="Arial"/>
                <a:cs typeface="Arial"/>
              </a:rPr>
              <a:t>Schulleitung</a:t>
            </a:r>
            <a:r>
              <a:rPr sz="2000" u="none" spc="-1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40" dirty="0">
                <a:solidFill>
                  <a:srgbClr val="4B4B4B"/>
                </a:solidFill>
                <a:latin typeface="Arial"/>
                <a:cs typeface="Arial"/>
              </a:rPr>
              <a:t>Vorträge</a:t>
            </a:r>
            <a:r>
              <a:rPr sz="2000" u="none" spc="-6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u="none" spc="-10" dirty="0">
                <a:solidFill>
                  <a:srgbClr val="4B4B4B"/>
                </a:solidFill>
                <a:latin typeface="Arial"/>
                <a:cs typeface="Arial"/>
              </a:rPr>
              <a:t>angeboten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39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KONZEPT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700" y="347233"/>
            <a:ext cx="4567472" cy="134699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028" y="2563731"/>
            <a:ext cx="7705090" cy="29756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B4B4B"/>
                </a:solidFill>
                <a:latin typeface="Arial"/>
                <a:cs typeface="Arial"/>
              </a:rPr>
              <a:t>Finanzierung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2400" dirty="0">
              <a:latin typeface="Arial"/>
              <a:cs typeface="Arial"/>
            </a:endParaRPr>
          </a:p>
          <a:p>
            <a:pPr marL="354965" marR="88900" indent="-342265">
              <a:lnSpc>
                <a:spcPct val="102000"/>
              </a:lnSpc>
              <a:buFont typeface="Segoe UI Symbol"/>
              <a:buChar char="■"/>
              <a:tabLst>
                <a:tab pos="356235" algn="l"/>
              </a:tabLst>
            </a:pPr>
            <a:r>
              <a:rPr sz="2000" b="1" spc="-30" dirty="0">
                <a:solidFill>
                  <a:srgbClr val="4B4B4B"/>
                </a:solidFill>
                <a:latin typeface="Arial"/>
                <a:cs typeface="Arial"/>
              </a:rPr>
              <a:t>Gesamtkosten:</a:t>
            </a:r>
            <a:r>
              <a:rPr sz="2000" b="1" spc="-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bei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40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Schulwochen</a:t>
            </a:r>
            <a:r>
              <a:rPr sz="2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pro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Jahr</a:t>
            </a:r>
            <a:r>
              <a:rPr sz="2000" spc="-9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und</a:t>
            </a:r>
            <a:r>
              <a:rPr sz="2000" spc="-9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B4B4B"/>
                </a:solidFill>
                <a:latin typeface="Arial"/>
                <a:cs typeface="Arial"/>
              </a:rPr>
              <a:t>4 	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psychotherapeutischen</a:t>
            </a:r>
            <a:r>
              <a:rPr sz="2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B4B4B"/>
                </a:solidFill>
                <a:latin typeface="Arial"/>
                <a:cs typeface="Arial"/>
              </a:rPr>
              <a:t>Beratungsstunden</a:t>
            </a:r>
            <a:r>
              <a:rPr sz="2000" spc="-5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pro</a:t>
            </a:r>
            <a:r>
              <a:rPr sz="20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Woche</a:t>
            </a:r>
            <a:r>
              <a:rPr sz="2000" spc="-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beträgt</a:t>
            </a:r>
            <a:r>
              <a:rPr sz="2000" spc="-5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4B4B4B"/>
                </a:solidFill>
                <a:latin typeface="Arial"/>
                <a:cs typeface="Arial"/>
              </a:rPr>
              <a:t>das 	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jährliche</a:t>
            </a:r>
            <a:r>
              <a:rPr sz="2000" spc="-1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Budget</a:t>
            </a:r>
            <a:r>
              <a:rPr sz="2000" spc="-12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B4B4B"/>
                </a:solidFill>
                <a:latin typeface="Arial"/>
                <a:cs typeface="Arial"/>
              </a:rPr>
              <a:t>16.000</a:t>
            </a:r>
            <a:r>
              <a:rPr sz="2000" b="1" spc="-6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4B4B4B"/>
                </a:solidFill>
                <a:latin typeface="Arial"/>
                <a:cs typeface="Arial"/>
              </a:rPr>
              <a:t>€</a:t>
            </a:r>
            <a:endParaRPr sz="2000" dirty="0">
              <a:latin typeface="Arial"/>
              <a:cs typeface="Arial"/>
            </a:endParaRPr>
          </a:p>
          <a:p>
            <a:pPr marL="354330" marR="5080" indent="-342265">
              <a:lnSpc>
                <a:spcPct val="100000"/>
              </a:lnSpc>
              <a:spcBef>
                <a:spcPts val="1610"/>
              </a:spcBef>
              <a:buFont typeface="Segoe UI Symbol"/>
              <a:buChar char="■"/>
              <a:tabLst>
                <a:tab pos="355600" algn="l"/>
              </a:tabLst>
            </a:pPr>
            <a:r>
              <a:rPr lang="de-AT" sz="2000" spc="-60" dirty="0">
                <a:solidFill>
                  <a:srgbClr val="4B4B4B"/>
                </a:solidFill>
                <a:latin typeface="Arial"/>
                <a:cs typeface="Arial"/>
              </a:rPr>
              <a:t>Ziel ist es, die</a:t>
            </a:r>
            <a:r>
              <a:rPr sz="2000" spc="-6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Finanzierung</a:t>
            </a:r>
            <a:r>
              <a:rPr sz="2000" spc="-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B4B4B"/>
                </a:solidFill>
                <a:latin typeface="Arial"/>
                <a:cs typeface="Arial"/>
              </a:rPr>
              <a:t>der</a:t>
            </a:r>
            <a:r>
              <a:rPr sz="2000" spc="-6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35" dirty="0" err="1">
                <a:solidFill>
                  <a:srgbClr val="4B4B4B"/>
                </a:solidFill>
                <a:latin typeface="Arial"/>
                <a:cs typeface="Arial"/>
              </a:rPr>
              <a:t>Schulpsychotherapie</a:t>
            </a:r>
            <a:r>
              <a:rPr sz="2000" spc="-6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0" dirty="0" err="1">
                <a:solidFill>
                  <a:srgbClr val="4B4B4B"/>
                </a:solidFill>
                <a:latin typeface="Arial"/>
                <a:cs typeface="Arial"/>
              </a:rPr>
              <a:t>mittelfristig</a:t>
            </a:r>
            <a:r>
              <a:rPr sz="2000" spc="-8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10" dirty="0" err="1">
                <a:solidFill>
                  <a:srgbClr val="4B4B4B"/>
                </a:solidFill>
                <a:latin typeface="Arial"/>
                <a:cs typeface="Arial"/>
              </a:rPr>
              <a:t>durch</a:t>
            </a:r>
            <a:r>
              <a:rPr sz="2000" spc="-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B4B4B"/>
                </a:solidFill>
                <a:latin typeface="Arial"/>
                <a:cs typeface="Arial"/>
              </a:rPr>
              <a:t>die</a:t>
            </a:r>
            <a:r>
              <a:rPr sz="2000" spc="-1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000" spc="-25" dirty="0" err="1">
                <a:solidFill>
                  <a:srgbClr val="4B4B4B"/>
                </a:solidFill>
                <a:latin typeface="Arial"/>
                <a:cs typeface="Arial"/>
              </a:rPr>
              <a:t>öffentliche</a:t>
            </a:r>
            <a:r>
              <a:rPr sz="2000" spc="-114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lang="de-AT" sz="2000" spc="-114" dirty="0">
                <a:solidFill>
                  <a:srgbClr val="4B4B4B"/>
                </a:solidFill>
                <a:latin typeface="Arial"/>
                <a:cs typeface="Arial"/>
              </a:rPr>
              <a:t>Hand (</a:t>
            </a:r>
            <a:r>
              <a:rPr lang="de-AT" sz="2000" spc="-25" dirty="0">
                <a:solidFill>
                  <a:srgbClr val="4B4B4B"/>
                </a:solidFill>
                <a:latin typeface="Arial"/>
                <a:cs typeface="Arial"/>
              </a:rPr>
              <a:t>Bildungsministerium</a:t>
            </a:r>
            <a:r>
              <a:rPr lang="de-AT" sz="20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lang="de-AT" sz="2000" spc="-10" dirty="0">
                <a:solidFill>
                  <a:srgbClr val="4B4B4B"/>
                </a:solidFill>
                <a:latin typeface="Arial"/>
                <a:cs typeface="Arial"/>
              </a:rPr>
              <a:t>und</a:t>
            </a:r>
            <a:r>
              <a:rPr lang="de-AT" sz="2000" spc="-5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lang="de-AT" sz="2000" spc="-10" dirty="0">
                <a:solidFill>
                  <a:srgbClr val="4B4B4B"/>
                </a:solidFill>
                <a:latin typeface="Arial"/>
                <a:cs typeface="Arial"/>
              </a:rPr>
              <a:t>Gesundheitsministerium) </a:t>
            </a:r>
            <a:r>
              <a:rPr lang="de-AT" sz="2000" spc="-70" dirty="0">
                <a:solidFill>
                  <a:srgbClr val="4B4B4B"/>
                </a:solidFill>
                <a:latin typeface="Arial"/>
                <a:cs typeface="Arial"/>
              </a:rPr>
              <a:t>zu </a:t>
            </a:r>
            <a:r>
              <a:rPr sz="2000" spc="-10" dirty="0" err="1">
                <a:solidFill>
                  <a:srgbClr val="4B4B4B"/>
                </a:solidFill>
                <a:latin typeface="Arial"/>
                <a:cs typeface="Arial"/>
              </a:rPr>
              <a:t>gewährleiste</a:t>
            </a:r>
            <a:r>
              <a:rPr lang="de-AT" sz="2000" spc="-10" dirty="0">
                <a:solidFill>
                  <a:srgbClr val="4B4B4B"/>
                </a:solidFill>
                <a:latin typeface="Arial"/>
                <a:cs typeface="Arial"/>
              </a:rPr>
              <a:t>n.</a:t>
            </a:r>
            <a:r>
              <a:rPr sz="2000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KONZEPT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700" y="347233"/>
            <a:ext cx="4572542" cy="134699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710</Words>
  <Application>Microsoft Macintosh PowerPoint</Application>
  <PresentationFormat>Benutzerdefiniert</PresentationFormat>
  <Paragraphs>96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Aptos</vt:lpstr>
      <vt:lpstr>Arial</vt:lpstr>
      <vt:lpstr>Roboto</vt:lpstr>
      <vt:lpstr>Segoe UI Symbol</vt:lpstr>
      <vt:lpstr>Verdana</vt:lpstr>
      <vt:lpstr>Office Theme</vt:lpstr>
      <vt:lpstr>PowerPoint-Präsentation</vt:lpstr>
      <vt:lpstr>Warum braucht es Schulpsychotherapie?</vt:lpstr>
      <vt:lpstr>Warum braucht es Schulpsychotherapie?</vt:lpstr>
      <vt:lpstr>PowerPoint-Präsentation</vt:lpstr>
      <vt:lpstr>KONZEPT</vt:lpstr>
      <vt:lpstr>KONZEPT</vt:lpstr>
      <vt:lpstr>KONZEPT</vt:lpstr>
      <vt:lpstr>KONZEPT</vt:lpstr>
      <vt:lpstr>KONZEPT</vt:lpstr>
      <vt:lpstr>BEST PRACTICE</vt:lpstr>
      <vt:lpstr>BEST PRACTICE</vt:lpstr>
      <vt:lpstr>    </vt:lpstr>
      <vt:lpstr>PowerPoint-Präsentation</vt:lpstr>
      <vt:lpstr>INFO &amp; 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Adina Birkner</dc:creator>
  <cp:lastModifiedBy>Bea Pall</cp:lastModifiedBy>
  <cp:revision>7</cp:revision>
  <dcterms:created xsi:type="dcterms:W3CDTF">2024-11-30T10:49:03Z</dcterms:created>
  <dcterms:modified xsi:type="dcterms:W3CDTF">2025-04-30T11:30:22Z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2024-09-06T00:00:00Z</vt:filetime>
  </property>
  <property fmtid="{D5CDD505-2E9C-101B-9397-08002B2CF9AE}" pid="3" name="Creator">
    <vt:lpwstr>PowerPoint</vt:lpwstr>
  </property>
  <property fmtid="{D5CDD505-2E9C-101B-9397-08002B2CF9AE}" pid="4" name="LastSaved">
    <vt:filetime>2024-11-30T00:00:00Z</vt:filetime>
  </property>
  <property fmtid="{D5CDD505-2E9C-101B-9397-08002B2CF9AE}" pid="5" name="Producer">
    <vt:lpwstr>macOS Version 12.7.6 (Build 21H1320) Quartz PDFContext</vt:lpwstr>
  </property>
</Properties>
</file>