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33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7" r:id="rId3"/>
    <p:sldId id="308" r:id="rId4"/>
    <p:sldId id="280" r:id="rId5"/>
    <p:sldId id="312" r:id="rId6"/>
    <p:sldId id="275" r:id="rId7"/>
    <p:sldId id="276" r:id="rId8"/>
    <p:sldId id="282" r:id="rId9"/>
    <p:sldId id="286" r:id="rId10"/>
    <p:sldId id="309" r:id="rId11"/>
    <p:sldId id="311" r:id="rId12"/>
    <p:sldId id="306" r:id="rId13"/>
    <p:sldId id="305" r:id="rId14"/>
    <p:sldId id="304" r:id="rId15"/>
    <p:sldId id="303" r:id="rId16"/>
    <p:sldId id="277" r:id="rId17"/>
    <p:sldId id="290" r:id="rId18"/>
    <p:sldId id="289" r:id="rId19"/>
    <p:sldId id="302" r:id="rId20"/>
    <p:sldId id="294" r:id="rId21"/>
    <p:sldId id="279" r:id="rId22"/>
    <p:sldId id="301" r:id="rId23"/>
    <p:sldId id="317" r:id="rId24"/>
    <p:sldId id="313" r:id="rId25"/>
    <p:sldId id="316" r:id="rId26"/>
    <p:sldId id="314" r:id="rId27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lr>
        <a:srgbClr val="848A8B"/>
      </a:buClr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rgbClr val="848A8B"/>
      </a:buClr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rgbClr val="848A8B"/>
      </a:buClr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rgbClr val="848A8B"/>
      </a:buClr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rgbClr val="848A8B"/>
      </a:buClr>
      <a:buFont typeface="Wingdings" pitchFamily="2" charset="2"/>
      <a:buChar char="n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19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F2"/>
    <a:srgbClr val="EAEBEE"/>
    <a:srgbClr val="555D7A"/>
    <a:srgbClr val="0E2068"/>
    <a:srgbClr val="0033CC"/>
    <a:srgbClr val="0066FF"/>
    <a:srgbClr val="FF6699"/>
    <a:srgbClr val="D5D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 autoAdjust="0"/>
    <p:restoredTop sz="90953" autoAdjust="0"/>
  </p:normalViewPr>
  <p:slideViewPr>
    <p:cSldViewPr snapToGrid="0">
      <p:cViewPr varScale="1">
        <p:scale>
          <a:sx n="97" d="100"/>
          <a:sy n="97" d="100"/>
        </p:scale>
        <p:origin x="-114" y="-168"/>
      </p:cViewPr>
      <p:guideLst>
        <p:guide orient="horz" pos="1119"/>
        <p:guide pos="1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78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D14A-AF8E-4D32-A3F8-91D51E894259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AT"/>
        </a:p>
      </dgm:t>
    </dgm:pt>
    <dgm:pt modelId="{7D7DB1BC-D788-44C6-BF60-92C249B60469}">
      <dgm:prSet phldrT="[Text]" custT="1"/>
      <dgm:spPr/>
      <dgm:t>
        <a:bodyPr/>
        <a:lstStyle/>
        <a:p>
          <a:r>
            <a:rPr lang="de-AT" sz="2000" dirty="0" smtClean="0">
              <a:solidFill>
                <a:srgbClr val="002060"/>
              </a:solidFill>
            </a:rPr>
            <a:t>gutes Trink- und Ernährungsangebot in der Schule</a:t>
          </a:r>
          <a:endParaRPr lang="de-AT" sz="2000" dirty="0">
            <a:solidFill>
              <a:srgbClr val="002060"/>
            </a:solidFill>
          </a:endParaRPr>
        </a:p>
      </dgm:t>
    </dgm:pt>
    <dgm:pt modelId="{342D4479-8AE9-4C3F-BCB1-CA272F99B693}" type="parTrans" cxnId="{7EC4D9F7-96F2-4E1E-B0F3-78483DFA44AE}">
      <dgm:prSet/>
      <dgm:spPr/>
      <dgm:t>
        <a:bodyPr/>
        <a:lstStyle/>
        <a:p>
          <a:endParaRPr lang="de-AT"/>
        </a:p>
      </dgm:t>
    </dgm:pt>
    <dgm:pt modelId="{35C57BAD-9496-43CD-BB3F-D44DEE4B7A49}" type="sibTrans" cxnId="{7EC4D9F7-96F2-4E1E-B0F3-78483DFA44AE}">
      <dgm:prSet/>
      <dgm:spPr/>
      <dgm:t>
        <a:bodyPr/>
        <a:lstStyle/>
        <a:p>
          <a:endParaRPr lang="de-AT"/>
        </a:p>
      </dgm:t>
    </dgm:pt>
    <dgm:pt modelId="{808152DA-2FB9-4125-9C97-EAEF5833F3FD}">
      <dgm:prSet phldrT="[Text]" custT="1"/>
      <dgm:spPr/>
      <dgm:t>
        <a:bodyPr/>
        <a:lstStyle/>
        <a:p>
          <a:r>
            <a:rPr lang="de-AT" sz="2000" dirty="0" smtClean="0">
              <a:solidFill>
                <a:srgbClr val="002060"/>
              </a:solidFill>
            </a:rPr>
            <a:t>Bewegung und Entspannung</a:t>
          </a:r>
          <a:endParaRPr lang="de-AT" sz="2000" dirty="0">
            <a:solidFill>
              <a:srgbClr val="002060"/>
            </a:solidFill>
          </a:endParaRPr>
        </a:p>
      </dgm:t>
    </dgm:pt>
    <dgm:pt modelId="{99D86807-A043-4BFF-92A3-E8918DE4F1CF}" type="parTrans" cxnId="{7360C8A3-A293-41E1-82C5-5B0167EF299A}">
      <dgm:prSet/>
      <dgm:spPr/>
      <dgm:t>
        <a:bodyPr/>
        <a:lstStyle/>
        <a:p>
          <a:endParaRPr lang="de-AT"/>
        </a:p>
      </dgm:t>
    </dgm:pt>
    <dgm:pt modelId="{ABA14B1C-8F34-4FCC-8AA0-808BD7866EAD}" type="sibTrans" cxnId="{7360C8A3-A293-41E1-82C5-5B0167EF299A}">
      <dgm:prSet/>
      <dgm:spPr/>
      <dgm:t>
        <a:bodyPr/>
        <a:lstStyle/>
        <a:p>
          <a:endParaRPr lang="de-AT"/>
        </a:p>
      </dgm:t>
    </dgm:pt>
    <dgm:pt modelId="{D7361BFC-1F91-42D6-9F43-180F17FED585}">
      <dgm:prSet phldrT="[Text]" custT="1"/>
      <dgm:spPr/>
      <dgm:t>
        <a:bodyPr/>
        <a:lstStyle/>
        <a:p>
          <a:r>
            <a:rPr lang="de-AT" sz="2000" dirty="0" smtClean="0">
              <a:solidFill>
                <a:srgbClr val="002060"/>
              </a:solidFill>
            </a:rPr>
            <a:t>gutes Unterrichts- und Schulklima</a:t>
          </a:r>
          <a:endParaRPr lang="de-AT" sz="2000" dirty="0">
            <a:solidFill>
              <a:srgbClr val="002060"/>
            </a:solidFill>
          </a:endParaRPr>
        </a:p>
      </dgm:t>
    </dgm:pt>
    <dgm:pt modelId="{F59FB60B-209D-4C72-8CCF-796CC769AACF}" type="parTrans" cxnId="{649B2307-1A51-4E91-85F0-239FFAC3CB68}">
      <dgm:prSet/>
      <dgm:spPr/>
      <dgm:t>
        <a:bodyPr/>
        <a:lstStyle/>
        <a:p>
          <a:endParaRPr lang="de-AT"/>
        </a:p>
      </dgm:t>
    </dgm:pt>
    <dgm:pt modelId="{E7973D77-1891-4B4E-B58B-6E6254CA56D9}" type="sibTrans" cxnId="{649B2307-1A51-4E91-85F0-239FFAC3CB68}">
      <dgm:prSet/>
      <dgm:spPr/>
      <dgm:t>
        <a:bodyPr/>
        <a:lstStyle/>
        <a:p>
          <a:endParaRPr lang="de-AT"/>
        </a:p>
      </dgm:t>
    </dgm:pt>
    <dgm:pt modelId="{47C8E3DE-72DD-4D12-99E9-A952E92458A9}">
      <dgm:prSet phldrT="[Text]" custT="1"/>
      <dgm:spPr/>
      <dgm:t>
        <a:bodyPr/>
        <a:lstStyle/>
        <a:p>
          <a:r>
            <a:rPr lang="de-DE" sz="2000" dirty="0" smtClean="0">
              <a:solidFill>
                <a:srgbClr val="002060"/>
              </a:solidFill>
            </a:rPr>
            <a:t>anregendes Ambiente („der Raum = der 3. Pädagoge“)</a:t>
          </a:r>
          <a:endParaRPr lang="de-AT" sz="2000" dirty="0">
            <a:solidFill>
              <a:srgbClr val="002060"/>
            </a:solidFill>
          </a:endParaRPr>
        </a:p>
      </dgm:t>
    </dgm:pt>
    <dgm:pt modelId="{EC54C843-62DA-4EAE-A677-DB28A09813D0}" type="parTrans" cxnId="{46178F03-0168-4E91-9F1A-E6CE8DDDDA8B}">
      <dgm:prSet/>
      <dgm:spPr/>
      <dgm:t>
        <a:bodyPr/>
        <a:lstStyle/>
        <a:p>
          <a:endParaRPr lang="de-AT"/>
        </a:p>
      </dgm:t>
    </dgm:pt>
    <dgm:pt modelId="{FAA28992-92C1-4E9A-863E-22F5B3BF7BC0}" type="sibTrans" cxnId="{46178F03-0168-4E91-9F1A-E6CE8DDDDA8B}">
      <dgm:prSet/>
      <dgm:spPr/>
      <dgm:t>
        <a:bodyPr/>
        <a:lstStyle/>
        <a:p>
          <a:endParaRPr lang="de-AT"/>
        </a:p>
      </dgm:t>
    </dgm:pt>
    <dgm:pt modelId="{02FE633C-C241-474F-9EE6-EE9A74233618}">
      <dgm:prSet phldrT="[Text]" custT="1"/>
      <dgm:spPr/>
      <dgm:t>
        <a:bodyPr/>
        <a:lstStyle/>
        <a:p>
          <a:r>
            <a:rPr lang="de-AT" sz="2000" dirty="0" smtClean="0">
              <a:solidFill>
                <a:srgbClr val="002060"/>
              </a:solidFill>
            </a:rPr>
            <a:t>gegenseitige Wertschätzung und Unterstützung</a:t>
          </a:r>
          <a:endParaRPr lang="de-AT" sz="2000" dirty="0">
            <a:solidFill>
              <a:srgbClr val="002060"/>
            </a:solidFill>
          </a:endParaRPr>
        </a:p>
      </dgm:t>
    </dgm:pt>
    <dgm:pt modelId="{36C40D0E-583D-49AB-8D19-E2C896B00AEC}" type="parTrans" cxnId="{1CB01AA8-E4D2-486E-906D-D57BA6029FEC}">
      <dgm:prSet/>
      <dgm:spPr/>
      <dgm:t>
        <a:bodyPr/>
        <a:lstStyle/>
        <a:p>
          <a:endParaRPr lang="de-AT"/>
        </a:p>
      </dgm:t>
    </dgm:pt>
    <dgm:pt modelId="{B9A68EC7-2487-4D9E-949B-7CB343D76CC8}" type="sibTrans" cxnId="{1CB01AA8-E4D2-486E-906D-D57BA6029FEC}">
      <dgm:prSet/>
      <dgm:spPr/>
      <dgm:t>
        <a:bodyPr/>
        <a:lstStyle/>
        <a:p>
          <a:endParaRPr lang="de-AT"/>
        </a:p>
      </dgm:t>
    </dgm:pt>
    <dgm:pt modelId="{FC7E3A6B-03EB-4145-9F87-1A143F088C1B}">
      <dgm:prSet custT="1"/>
      <dgm:spPr/>
      <dgm:t>
        <a:bodyPr/>
        <a:lstStyle/>
        <a:p>
          <a:r>
            <a:rPr lang="de-AT" sz="2000" dirty="0" smtClean="0">
              <a:solidFill>
                <a:srgbClr val="002060"/>
              </a:solidFill>
            </a:rPr>
            <a:t>Entwicklung von sozialen Kompetenzen</a:t>
          </a:r>
          <a:endParaRPr lang="de-AT" sz="2000" dirty="0">
            <a:solidFill>
              <a:srgbClr val="002060"/>
            </a:solidFill>
          </a:endParaRPr>
        </a:p>
      </dgm:t>
    </dgm:pt>
    <dgm:pt modelId="{5EF622D7-51BD-4FB8-9BE9-E76DF2E73566}" type="parTrans" cxnId="{1776B9B3-A3F5-49C0-8D7E-F6B1BE90DD64}">
      <dgm:prSet/>
      <dgm:spPr/>
      <dgm:t>
        <a:bodyPr/>
        <a:lstStyle/>
        <a:p>
          <a:endParaRPr lang="de-AT"/>
        </a:p>
      </dgm:t>
    </dgm:pt>
    <dgm:pt modelId="{15FE51BD-BEC6-43E6-9979-943BA7E54C01}" type="sibTrans" cxnId="{1776B9B3-A3F5-49C0-8D7E-F6B1BE90DD64}">
      <dgm:prSet/>
      <dgm:spPr/>
      <dgm:t>
        <a:bodyPr/>
        <a:lstStyle/>
        <a:p>
          <a:endParaRPr lang="de-AT"/>
        </a:p>
      </dgm:t>
    </dgm:pt>
    <dgm:pt modelId="{11AAAE34-D385-4985-8FEF-C6BBDB547D0D}" type="pres">
      <dgm:prSet presAssocID="{2633D14A-AF8E-4D32-A3F8-91D51E8942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69B75D65-C6A0-4E3D-A6E5-9C5DE6950482}" type="pres">
      <dgm:prSet presAssocID="{7D7DB1BC-D788-44C6-BF60-92C249B6046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5FD4365-DFED-45AF-847F-9E655ABD37F0}" type="pres">
      <dgm:prSet presAssocID="{35C57BAD-9496-43CD-BB3F-D44DEE4B7A49}" presName="sibTrans" presStyleCnt="0"/>
      <dgm:spPr/>
    </dgm:pt>
    <dgm:pt modelId="{0D2CB6B5-403D-4CFC-99B2-26A3C4AB20B6}" type="pres">
      <dgm:prSet presAssocID="{808152DA-2FB9-4125-9C97-EAEF5833F3F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1C8BEA1-548E-436D-98E5-F8637F74F3F4}" type="pres">
      <dgm:prSet presAssocID="{ABA14B1C-8F34-4FCC-8AA0-808BD7866EAD}" presName="sibTrans" presStyleCnt="0"/>
      <dgm:spPr/>
    </dgm:pt>
    <dgm:pt modelId="{38C2E665-D0DB-4097-862E-F8653D2F6DF5}" type="pres">
      <dgm:prSet presAssocID="{D7361BFC-1F91-42D6-9F43-180F17FED58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34DDBA9-124C-459A-84B1-8F5AA33925FA}" type="pres">
      <dgm:prSet presAssocID="{E7973D77-1891-4B4E-B58B-6E6254CA56D9}" presName="sibTrans" presStyleCnt="0"/>
      <dgm:spPr/>
    </dgm:pt>
    <dgm:pt modelId="{6EAA20EA-23E1-44D1-8F5F-DB7BFCC33CD0}" type="pres">
      <dgm:prSet presAssocID="{47C8E3DE-72DD-4D12-99E9-A952E92458A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22AE3AB-B83C-4E14-A5F4-B60DBD39D80C}" type="pres">
      <dgm:prSet presAssocID="{FAA28992-92C1-4E9A-863E-22F5B3BF7BC0}" presName="sibTrans" presStyleCnt="0"/>
      <dgm:spPr/>
    </dgm:pt>
    <dgm:pt modelId="{A1D4C65C-634E-4051-8E18-968AD4EDD4A4}" type="pres">
      <dgm:prSet presAssocID="{02FE633C-C241-474F-9EE6-EE9A7423361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D107E43-091A-48A9-9080-26FF615A4C64}" type="pres">
      <dgm:prSet presAssocID="{B9A68EC7-2487-4D9E-949B-7CB343D76CC8}" presName="sibTrans" presStyleCnt="0"/>
      <dgm:spPr/>
    </dgm:pt>
    <dgm:pt modelId="{059A3906-3908-4038-A5AF-FD34751CBE6B}" type="pres">
      <dgm:prSet presAssocID="{FC7E3A6B-03EB-4145-9F87-1A143F088C1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7360C8A3-A293-41E1-82C5-5B0167EF299A}" srcId="{2633D14A-AF8E-4D32-A3F8-91D51E894259}" destId="{808152DA-2FB9-4125-9C97-EAEF5833F3FD}" srcOrd="1" destOrd="0" parTransId="{99D86807-A043-4BFF-92A3-E8918DE4F1CF}" sibTransId="{ABA14B1C-8F34-4FCC-8AA0-808BD7866EAD}"/>
    <dgm:cxn modelId="{1776B9B3-A3F5-49C0-8D7E-F6B1BE90DD64}" srcId="{2633D14A-AF8E-4D32-A3F8-91D51E894259}" destId="{FC7E3A6B-03EB-4145-9F87-1A143F088C1B}" srcOrd="5" destOrd="0" parTransId="{5EF622D7-51BD-4FB8-9BE9-E76DF2E73566}" sibTransId="{15FE51BD-BEC6-43E6-9979-943BA7E54C01}"/>
    <dgm:cxn modelId="{717C99FD-8E85-48C8-A7AD-3D13155C4272}" type="presOf" srcId="{808152DA-2FB9-4125-9C97-EAEF5833F3FD}" destId="{0D2CB6B5-403D-4CFC-99B2-26A3C4AB20B6}" srcOrd="0" destOrd="0" presId="urn:microsoft.com/office/officeart/2005/8/layout/default"/>
    <dgm:cxn modelId="{4037F0E3-0154-4688-9E36-CEEC55462403}" type="presOf" srcId="{D7361BFC-1F91-42D6-9F43-180F17FED585}" destId="{38C2E665-D0DB-4097-862E-F8653D2F6DF5}" srcOrd="0" destOrd="0" presId="urn:microsoft.com/office/officeart/2005/8/layout/default"/>
    <dgm:cxn modelId="{649B2307-1A51-4E91-85F0-239FFAC3CB68}" srcId="{2633D14A-AF8E-4D32-A3F8-91D51E894259}" destId="{D7361BFC-1F91-42D6-9F43-180F17FED585}" srcOrd="2" destOrd="0" parTransId="{F59FB60B-209D-4C72-8CCF-796CC769AACF}" sibTransId="{E7973D77-1891-4B4E-B58B-6E6254CA56D9}"/>
    <dgm:cxn modelId="{7EC4D9F7-96F2-4E1E-B0F3-78483DFA44AE}" srcId="{2633D14A-AF8E-4D32-A3F8-91D51E894259}" destId="{7D7DB1BC-D788-44C6-BF60-92C249B60469}" srcOrd="0" destOrd="0" parTransId="{342D4479-8AE9-4C3F-BCB1-CA272F99B693}" sibTransId="{35C57BAD-9496-43CD-BB3F-D44DEE4B7A49}"/>
    <dgm:cxn modelId="{345CC2F2-ED2D-425E-B460-B24023B7A14A}" type="presOf" srcId="{FC7E3A6B-03EB-4145-9F87-1A143F088C1B}" destId="{059A3906-3908-4038-A5AF-FD34751CBE6B}" srcOrd="0" destOrd="0" presId="urn:microsoft.com/office/officeart/2005/8/layout/default"/>
    <dgm:cxn modelId="{46178F03-0168-4E91-9F1A-E6CE8DDDDA8B}" srcId="{2633D14A-AF8E-4D32-A3F8-91D51E894259}" destId="{47C8E3DE-72DD-4D12-99E9-A952E92458A9}" srcOrd="3" destOrd="0" parTransId="{EC54C843-62DA-4EAE-A677-DB28A09813D0}" sibTransId="{FAA28992-92C1-4E9A-863E-22F5B3BF7BC0}"/>
    <dgm:cxn modelId="{F38C636F-BF44-4F34-9151-BC39F3CBA0D8}" type="presOf" srcId="{02FE633C-C241-474F-9EE6-EE9A74233618}" destId="{A1D4C65C-634E-4051-8E18-968AD4EDD4A4}" srcOrd="0" destOrd="0" presId="urn:microsoft.com/office/officeart/2005/8/layout/default"/>
    <dgm:cxn modelId="{BA293126-A004-4DD3-9ED9-C49B49144638}" type="presOf" srcId="{2633D14A-AF8E-4D32-A3F8-91D51E894259}" destId="{11AAAE34-D385-4985-8FEF-C6BBDB547D0D}" srcOrd="0" destOrd="0" presId="urn:microsoft.com/office/officeart/2005/8/layout/default"/>
    <dgm:cxn modelId="{84B5DBCC-4DE7-4B58-BD04-BAE3B46AF352}" type="presOf" srcId="{47C8E3DE-72DD-4D12-99E9-A952E92458A9}" destId="{6EAA20EA-23E1-44D1-8F5F-DB7BFCC33CD0}" srcOrd="0" destOrd="0" presId="urn:microsoft.com/office/officeart/2005/8/layout/default"/>
    <dgm:cxn modelId="{1CB01AA8-E4D2-486E-906D-D57BA6029FEC}" srcId="{2633D14A-AF8E-4D32-A3F8-91D51E894259}" destId="{02FE633C-C241-474F-9EE6-EE9A74233618}" srcOrd="4" destOrd="0" parTransId="{36C40D0E-583D-49AB-8D19-E2C896B00AEC}" sibTransId="{B9A68EC7-2487-4D9E-949B-7CB343D76CC8}"/>
    <dgm:cxn modelId="{CCBF0511-1E63-43BF-8F4A-9EB5398F9AFF}" type="presOf" srcId="{7D7DB1BC-D788-44C6-BF60-92C249B60469}" destId="{69B75D65-C6A0-4E3D-A6E5-9C5DE6950482}" srcOrd="0" destOrd="0" presId="urn:microsoft.com/office/officeart/2005/8/layout/default"/>
    <dgm:cxn modelId="{07AF6426-C4E3-4414-8B48-74A2FCC03339}" type="presParOf" srcId="{11AAAE34-D385-4985-8FEF-C6BBDB547D0D}" destId="{69B75D65-C6A0-4E3D-A6E5-9C5DE6950482}" srcOrd="0" destOrd="0" presId="urn:microsoft.com/office/officeart/2005/8/layout/default"/>
    <dgm:cxn modelId="{90090C9C-F38A-42F7-827F-770303083C01}" type="presParOf" srcId="{11AAAE34-D385-4985-8FEF-C6BBDB547D0D}" destId="{35FD4365-DFED-45AF-847F-9E655ABD37F0}" srcOrd="1" destOrd="0" presId="urn:microsoft.com/office/officeart/2005/8/layout/default"/>
    <dgm:cxn modelId="{05AEC5A4-D758-4955-8311-1622D623F680}" type="presParOf" srcId="{11AAAE34-D385-4985-8FEF-C6BBDB547D0D}" destId="{0D2CB6B5-403D-4CFC-99B2-26A3C4AB20B6}" srcOrd="2" destOrd="0" presId="urn:microsoft.com/office/officeart/2005/8/layout/default"/>
    <dgm:cxn modelId="{A9EF3D95-F4B6-42C6-B722-CE0C4F9235A1}" type="presParOf" srcId="{11AAAE34-D385-4985-8FEF-C6BBDB547D0D}" destId="{C1C8BEA1-548E-436D-98E5-F8637F74F3F4}" srcOrd="3" destOrd="0" presId="urn:microsoft.com/office/officeart/2005/8/layout/default"/>
    <dgm:cxn modelId="{9C1348DC-D02C-4CC7-8CE0-B022F3F0E36B}" type="presParOf" srcId="{11AAAE34-D385-4985-8FEF-C6BBDB547D0D}" destId="{38C2E665-D0DB-4097-862E-F8653D2F6DF5}" srcOrd="4" destOrd="0" presId="urn:microsoft.com/office/officeart/2005/8/layout/default"/>
    <dgm:cxn modelId="{809DD091-A64E-404F-882E-5985EC9E7BDB}" type="presParOf" srcId="{11AAAE34-D385-4985-8FEF-C6BBDB547D0D}" destId="{B34DDBA9-124C-459A-84B1-8F5AA33925FA}" srcOrd="5" destOrd="0" presId="urn:microsoft.com/office/officeart/2005/8/layout/default"/>
    <dgm:cxn modelId="{3D4C3087-44E7-4057-AA84-AF7491150CEF}" type="presParOf" srcId="{11AAAE34-D385-4985-8FEF-C6BBDB547D0D}" destId="{6EAA20EA-23E1-44D1-8F5F-DB7BFCC33CD0}" srcOrd="6" destOrd="0" presId="urn:microsoft.com/office/officeart/2005/8/layout/default"/>
    <dgm:cxn modelId="{105DD2A9-CB39-4EF2-907F-B30284F80190}" type="presParOf" srcId="{11AAAE34-D385-4985-8FEF-C6BBDB547D0D}" destId="{A22AE3AB-B83C-4E14-A5F4-B60DBD39D80C}" srcOrd="7" destOrd="0" presId="urn:microsoft.com/office/officeart/2005/8/layout/default"/>
    <dgm:cxn modelId="{E581543E-0862-4B22-A801-3E586EAC159C}" type="presParOf" srcId="{11AAAE34-D385-4985-8FEF-C6BBDB547D0D}" destId="{A1D4C65C-634E-4051-8E18-968AD4EDD4A4}" srcOrd="8" destOrd="0" presId="urn:microsoft.com/office/officeart/2005/8/layout/default"/>
    <dgm:cxn modelId="{B0DA2B84-7B56-4198-9C45-F226D8CE97BE}" type="presParOf" srcId="{11AAAE34-D385-4985-8FEF-C6BBDB547D0D}" destId="{BD107E43-091A-48A9-9080-26FF615A4C64}" srcOrd="9" destOrd="0" presId="urn:microsoft.com/office/officeart/2005/8/layout/default"/>
    <dgm:cxn modelId="{1ACC84F4-230D-4BAA-BC68-59B28D887754}" type="presParOf" srcId="{11AAAE34-D385-4985-8FEF-C6BBDB547D0D}" destId="{059A3906-3908-4038-A5AF-FD34751CBE6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3D14A-AF8E-4D32-A3F8-91D51E894259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AT"/>
        </a:p>
      </dgm:t>
    </dgm:pt>
    <dgm:pt modelId="{7D7DB1BC-D788-44C6-BF60-92C249B60469}">
      <dgm:prSet phldrT="[Text]" custT="1"/>
      <dgm:spPr/>
      <dgm:t>
        <a:bodyPr/>
        <a:lstStyle/>
        <a:p>
          <a:r>
            <a:rPr lang="de-AT" sz="2000" dirty="0" smtClean="0">
              <a:solidFill>
                <a:srgbClr val="002060"/>
              </a:solidFill>
            </a:rPr>
            <a:t>Individualisierung durch Vermeidung von chronischer Über-/Unterforderung</a:t>
          </a:r>
          <a:endParaRPr lang="de-AT" sz="2000" dirty="0">
            <a:solidFill>
              <a:srgbClr val="002060"/>
            </a:solidFill>
          </a:endParaRPr>
        </a:p>
      </dgm:t>
    </dgm:pt>
    <dgm:pt modelId="{342D4479-8AE9-4C3F-BCB1-CA272F99B693}" type="parTrans" cxnId="{7EC4D9F7-96F2-4E1E-B0F3-78483DFA44AE}">
      <dgm:prSet/>
      <dgm:spPr/>
      <dgm:t>
        <a:bodyPr/>
        <a:lstStyle/>
        <a:p>
          <a:endParaRPr lang="de-AT"/>
        </a:p>
      </dgm:t>
    </dgm:pt>
    <dgm:pt modelId="{35C57BAD-9496-43CD-BB3F-D44DEE4B7A49}" type="sibTrans" cxnId="{7EC4D9F7-96F2-4E1E-B0F3-78483DFA44AE}">
      <dgm:prSet/>
      <dgm:spPr/>
      <dgm:t>
        <a:bodyPr/>
        <a:lstStyle/>
        <a:p>
          <a:endParaRPr lang="de-AT"/>
        </a:p>
      </dgm:t>
    </dgm:pt>
    <dgm:pt modelId="{808152DA-2FB9-4125-9C97-EAEF5833F3FD}">
      <dgm:prSet phldrT="[Text]" custT="1"/>
      <dgm:spPr/>
      <dgm:t>
        <a:bodyPr/>
        <a:lstStyle/>
        <a:p>
          <a:r>
            <a:rPr lang="de-AT" sz="2000" dirty="0" smtClean="0">
              <a:solidFill>
                <a:srgbClr val="002060"/>
              </a:solidFill>
            </a:rPr>
            <a:t>Kompetenz-orientierung für das spätere Berufsleben</a:t>
          </a:r>
          <a:endParaRPr lang="de-AT" sz="2000" dirty="0">
            <a:solidFill>
              <a:srgbClr val="002060"/>
            </a:solidFill>
          </a:endParaRPr>
        </a:p>
      </dgm:t>
    </dgm:pt>
    <dgm:pt modelId="{99D86807-A043-4BFF-92A3-E8918DE4F1CF}" type="parTrans" cxnId="{7360C8A3-A293-41E1-82C5-5B0167EF299A}">
      <dgm:prSet/>
      <dgm:spPr/>
      <dgm:t>
        <a:bodyPr/>
        <a:lstStyle/>
        <a:p>
          <a:endParaRPr lang="de-AT"/>
        </a:p>
      </dgm:t>
    </dgm:pt>
    <dgm:pt modelId="{ABA14B1C-8F34-4FCC-8AA0-808BD7866EAD}" type="sibTrans" cxnId="{7360C8A3-A293-41E1-82C5-5B0167EF299A}">
      <dgm:prSet/>
      <dgm:spPr/>
      <dgm:t>
        <a:bodyPr/>
        <a:lstStyle/>
        <a:p>
          <a:endParaRPr lang="de-AT"/>
        </a:p>
      </dgm:t>
    </dgm:pt>
    <dgm:pt modelId="{D7361BFC-1F91-42D6-9F43-180F17FED585}">
      <dgm:prSet phldrT="[Text]" custT="1"/>
      <dgm:spPr/>
      <dgm:t>
        <a:bodyPr/>
        <a:lstStyle/>
        <a:p>
          <a:r>
            <a:rPr lang="de-AT" sz="2000" dirty="0" smtClean="0">
              <a:solidFill>
                <a:srgbClr val="002060"/>
              </a:solidFill>
            </a:rPr>
            <a:t>Kooperatives Lernen und Arbeiten </a:t>
          </a:r>
          <a:r>
            <a:rPr lang="de-AT" sz="2000" dirty="0" smtClean="0">
              <a:solidFill>
                <a:srgbClr val="002060"/>
              </a:solidFill>
              <a:sym typeface="Wingdings" panose="05000000000000000000" pitchFamily="2" charset="2"/>
            </a:rPr>
            <a:t> soziale Kompetenzen</a:t>
          </a:r>
          <a:endParaRPr lang="de-AT" sz="2000" dirty="0">
            <a:solidFill>
              <a:srgbClr val="002060"/>
            </a:solidFill>
          </a:endParaRPr>
        </a:p>
      </dgm:t>
    </dgm:pt>
    <dgm:pt modelId="{F59FB60B-209D-4C72-8CCF-796CC769AACF}" type="parTrans" cxnId="{649B2307-1A51-4E91-85F0-239FFAC3CB68}">
      <dgm:prSet/>
      <dgm:spPr/>
      <dgm:t>
        <a:bodyPr/>
        <a:lstStyle/>
        <a:p>
          <a:endParaRPr lang="de-AT"/>
        </a:p>
      </dgm:t>
    </dgm:pt>
    <dgm:pt modelId="{E7973D77-1891-4B4E-B58B-6E6254CA56D9}" type="sibTrans" cxnId="{649B2307-1A51-4E91-85F0-239FFAC3CB68}">
      <dgm:prSet/>
      <dgm:spPr/>
      <dgm:t>
        <a:bodyPr/>
        <a:lstStyle/>
        <a:p>
          <a:endParaRPr lang="de-AT"/>
        </a:p>
      </dgm:t>
    </dgm:pt>
    <dgm:pt modelId="{47C8E3DE-72DD-4D12-99E9-A952E92458A9}">
      <dgm:prSet phldrT="[Text]" custT="1"/>
      <dgm:spPr/>
      <dgm:t>
        <a:bodyPr/>
        <a:lstStyle/>
        <a:p>
          <a:r>
            <a:rPr lang="de-DE" sz="2000" dirty="0" smtClean="0">
              <a:solidFill>
                <a:srgbClr val="002060"/>
              </a:solidFill>
            </a:rPr>
            <a:t>Individualisierung führt zu mehr Motivation, Lust und Hingabe</a:t>
          </a:r>
          <a:endParaRPr lang="de-AT" sz="2000" dirty="0">
            <a:solidFill>
              <a:srgbClr val="002060"/>
            </a:solidFill>
          </a:endParaRPr>
        </a:p>
      </dgm:t>
    </dgm:pt>
    <dgm:pt modelId="{EC54C843-62DA-4EAE-A677-DB28A09813D0}" type="parTrans" cxnId="{46178F03-0168-4E91-9F1A-E6CE8DDDDA8B}">
      <dgm:prSet/>
      <dgm:spPr/>
      <dgm:t>
        <a:bodyPr/>
        <a:lstStyle/>
        <a:p>
          <a:endParaRPr lang="de-AT"/>
        </a:p>
      </dgm:t>
    </dgm:pt>
    <dgm:pt modelId="{FAA28992-92C1-4E9A-863E-22F5B3BF7BC0}" type="sibTrans" cxnId="{46178F03-0168-4E91-9F1A-E6CE8DDDDA8B}">
      <dgm:prSet/>
      <dgm:spPr/>
      <dgm:t>
        <a:bodyPr/>
        <a:lstStyle/>
        <a:p>
          <a:endParaRPr lang="de-AT"/>
        </a:p>
      </dgm:t>
    </dgm:pt>
    <dgm:pt modelId="{02FE633C-C241-474F-9EE6-EE9A74233618}">
      <dgm:prSet phldrT="[Text]" custT="1"/>
      <dgm:spPr/>
      <dgm:t>
        <a:bodyPr/>
        <a:lstStyle/>
        <a:p>
          <a:r>
            <a:rPr lang="de-AT" sz="2000" dirty="0" smtClean="0">
              <a:solidFill>
                <a:srgbClr val="002060"/>
              </a:solidFill>
            </a:rPr>
            <a:t>Individualisierung führt zu mehr Selbstvertrauen und Selbständigkeit</a:t>
          </a:r>
          <a:endParaRPr lang="de-AT" sz="2000" dirty="0">
            <a:solidFill>
              <a:srgbClr val="002060"/>
            </a:solidFill>
          </a:endParaRPr>
        </a:p>
      </dgm:t>
    </dgm:pt>
    <dgm:pt modelId="{36C40D0E-583D-49AB-8D19-E2C896B00AEC}" type="parTrans" cxnId="{1CB01AA8-E4D2-486E-906D-D57BA6029FEC}">
      <dgm:prSet/>
      <dgm:spPr/>
      <dgm:t>
        <a:bodyPr/>
        <a:lstStyle/>
        <a:p>
          <a:endParaRPr lang="de-AT"/>
        </a:p>
      </dgm:t>
    </dgm:pt>
    <dgm:pt modelId="{B9A68EC7-2487-4D9E-949B-7CB343D76CC8}" type="sibTrans" cxnId="{1CB01AA8-E4D2-486E-906D-D57BA6029FEC}">
      <dgm:prSet/>
      <dgm:spPr/>
      <dgm:t>
        <a:bodyPr/>
        <a:lstStyle/>
        <a:p>
          <a:endParaRPr lang="de-AT"/>
        </a:p>
      </dgm:t>
    </dgm:pt>
    <dgm:pt modelId="{FC7E3A6B-03EB-4145-9F87-1A143F088C1B}">
      <dgm:prSet custT="1"/>
      <dgm:spPr/>
      <dgm:t>
        <a:bodyPr/>
        <a:lstStyle/>
        <a:p>
          <a:r>
            <a:rPr lang="de-AT" sz="2000" dirty="0" smtClean="0">
              <a:solidFill>
                <a:srgbClr val="002060"/>
              </a:solidFill>
            </a:rPr>
            <a:t>Motivation und Freude am Tun </a:t>
          </a:r>
          <a:r>
            <a:rPr lang="de-AT" sz="2000" dirty="0" smtClean="0">
              <a:solidFill>
                <a:srgbClr val="002060"/>
              </a:solidFill>
              <a:sym typeface="Wingdings" panose="05000000000000000000" pitchFamily="2" charset="2"/>
            </a:rPr>
            <a:t> Grundlage für lebenslanges Lernen</a:t>
          </a:r>
          <a:endParaRPr lang="de-AT" sz="2000" dirty="0">
            <a:solidFill>
              <a:srgbClr val="002060"/>
            </a:solidFill>
          </a:endParaRPr>
        </a:p>
      </dgm:t>
    </dgm:pt>
    <dgm:pt modelId="{5EF622D7-51BD-4FB8-9BE9-E76DF2E73566}" type="parTrans" cxnId="{1776B9B3-A3F5-49C0-8D7E-F6B1BE90DD64}">
      <dgm:prSet/>
      <dgm:spPr/>
      <dgm:t>
        <a:bodyPr/>
        <a:lstStyle/>
        <a:p>
          <a:endParaRPr lang="de-AT"/>
        </a:p>
      </dgm:t>
    </dgm:pt>
    <dgm:pt modelId="{15FE51BD-BEC6-43E6-9979-943BA7E54C01}" type="sibTrans" cxnId="{1776B9B3-A3F5-49C0-8D7E-F6B1BE90DD64}">
      <dgm:prSet/>
      <dgm:spPr/>
      <dgm:t>
        <a:bodyPr/>
        <a:lstStyle/>
        <a:p>
          <a:endParaRPr lang="de-AT"/>
        </a:p>
      </dgm:t>
    </dgm:pt>
    <dgm:pt modelId="{11AAAE34-D385-4985-8FEF-C6BBDB547D0D}" type="pres">
      <dgm:prSet presAssocID="{2633D14A-AF8E-4D32-A3F8-91D51E8942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69B75D65-C6A0-4E3D-A6E5-9C5DE6950482}" type="pres">
      <dgm:prSet presAssocID="{7D7DB1BC-D788-44C6-BF60-92C249B6046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5FD4365-DFED-45AF-847F-9E655ABD37F0}" type="pres">
      <dgm:prSet presAssocID="{35C57BAD-9496-43CD-BB3F-D44DEE4B7A49}" presName="sibTrans" presStyleCnt="0"/>
      <dgm:spPr/>
    </dgm:pt>
    <dgm:pt modelId="{0D2CB6B5-403D-4CFC-99B2-26A3C4AB20B6}" type="pres">
      <dgm:prSet presAssocID="{808152DA-2FB9-4125-9C97-EAEF5833F3F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1C8BEA1-548E-436D-98E5-F8637F74F3F4}" type="pres">
      <dgm:prSet presAssocID="{ABA14B1C-8F34-4FCC-8AA0-808BD7866EAD}" presName="sibTrans" presStyleCnt="0"/>
      <dgm:spPr/>
    </dgm:pt>
    <dgm:pt modelId="{38C2E665-D0DB-4097-862E-F8653D2F6DF5}" type="pres">
      <dgm:prSet presAssocID="{D7361BFC-1F91-42D6-9F43-180F17FED58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34DDBA9-124C-459A-84B1-8F5AA33925FA}" type="pres">
      <dgm:prSet presAssocID="{E7973D77-1891-4B4E-B58B-6E6254CA56D9}" presName="sibTrans" presStyleCnt="0"/>
      <dgm:spPr/>
    </dgm:pt>
    <dgm:pt modelId="{6EAA20EA-23E1-44D1-8F5F-DB7BFCC33CD0}" type="pres">
      <dgm:prSet presAssocID="{47C8E3DE-72DD-4D12-99E9-A952E92458A9}" presName="node" presStyleLbl="node1" presStyleIdx="3" presStyleCnt="6" custLinFactNeighborY="-173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22AE3AB-B83C-4E14-A5F4-B60DBD39D80C}" type="pres">
      <dgm:prSet presAssocID="{FAA28992-92C1-4E9A-863E-22F5B3BF7BC0}" presName="sibTrans" presStyleCnt="0"/>
      <dgm:spPr/>
    </dgm:pt>
    <dgm:pt modelId="{A1D4C65C-634E-4051-8E18-968AD4EDD4A4}" type="pres">
      <dgm:prSet presAssocID="{02FE633C-C241-474F-9EE6-EE9A7423361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D107E43-091A-48A9-9080-26FF615A4C64}" type="pres">
      <dgm:prSet presAssocID="{B9A68EC7-2487-4D9E-949B-7CB343D76CC8}" presName="sibTrans" presStyleCnt="0"/>
      <dgm:spPr/>
    </dgm:pt>
    <dgm:pt modelId="{059A3906-3908-4038-A5AF-FD34751CBE6B}" type="pres">
      <dgm:prSet presAssocID="{FC7E3A6B-03EB-4145-9F87-1A143F088C1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7360C8A3-A293-41E1-82C5-5B0167EF299A}" srcId="{2633D14A-AF8E-4D32-A3F8-91D51E894259}" destId="{808152DA-2FB9-4125-9C97-EAEF5833F3FD}" srcOrd="1" destOrd="0" parTransId="{99D86807-A043-4BFF-92A3-E8918DE4F1CF}" sibTransId="{ABA14B1C-8F34-4FCC-8AA0-808BD7866EAD}"/>
    <dgm:cxn modelId="{A895BB31-EDF5-4434-8D4C-A2F4E1801B7A}" type="presOf" srcId="{808152DA-2FB9-4125-9C97-EAEF5833F3FD}" destId="{0D2CB6B5-403D-4CFC-99B2-26A3C4AB20B6}" srcOrd="0" destOrd="0" presId="urn:microsoft.com/office/officeart/2005/8/layout/default"/>
    <dgm:cxn modelId="{1776B9B3-A3F5-49C0-8D7E-F6B1BE90DD64}" srcId="{2633D14A-AF8E-4D32-A3F8-91D51E894259}" destId="{FC7E3A6B-03EB-4145-9F87-1A143F088C1B}" srcOrd="5" destOrd="0" parTransId="{5EF622D7-51BD-4FB8-9BE9-E76DF2E73566}" sibTransId="{15FE51BD-BEC6-43E6-9979-943BA7E54C01}"/>
    <dgm:cxn modelId="{B3C62D8D-B87F-44A1-B446-779CC1B5F36A}" type="presOf" srcId="{FC7E3A6B-03EB-4145-9F87-1A143F088C1B}" destId="{059A3906-3908-4038-A5AF-FD34751CBE6B}" srcOrd="0" destOrd="0" presId="urn:microsoft.com/office/officeart/2005/8/layout/default"/>
    <dgm:cxn modelId="{50CAC647-2165-45D9-9AAF-07F3C4C3BB04}" type="presOf" srcId="{02FE633C-C241-474F-9EE6-EE9A74233618}" destId="{A1D4C65C-634E-4051-8E18-968AD4EDD4A4}" srcOrd="0" destOrd="0" presId="urn:microsoft.com/office/officeart/2005/8/layout/default"/>
    <dgm:cxn modelId="{649B2307-1A51-4E91-85F0-239FFAC3CB68}" srcId="{2633D14A-AF8E-4D32-A3F8-91D51E894259}" destId="{D7361BFC-1F91-42D6-9F43-180F17FED585}" srcOrd="2" destOrd="0" parTransId="{F59FB60B-209D-4C72-8CCF-796CC769AACF}" sibTransId="{E7973D77-1891-4B4E-B58B-6E6254CA56D9}"/>
    <dgm:cxn modelId="{7EC4D9F7-96F2-4E1E-B0F3-78483DFA44AE}" srcId="{2633D14A-AF8E-4D32-A3F8-91D51E894259}" destId="{7D7DB1BC-D788-44C6-BF60-92C249B60469}" srcOrd="0" destOrd="0" parTransId="{342D4479-8AE9-4C3F-BCB1-CA272F99B693}" sibTransId="{35C57BAD-9496-43CD-BB3F-D44DEE4B7A49}"/>
    <dgm:cxn modelId="{8688E2B7-329C-461E-BF38-901D11DA03DE}" type="presOf" srcId="{7D7DB1BC-D788-44C6-BF60-92C249B60469}" destId="{69B75D65-C6A0-4E3D-A6E5-9C5DE6950482}" srcOrd="0" destOrd="0" presId="urn:microsoft.com/office/officeart/2005/8/layout/default"/>
    <dgm:cxn modelId="{46178F03-0168-4E91-9F1A-E6CE8DDDDA8B}" srcId="{2633D14A-AF8E-4D32-A3F8-91D51E894259}" destId="{47C8E3DE-72DD-4D12-99E9-A952E92458A9}" srcOrd="3" destOrd="0" parTransId="{EC54C843-62DA-4EAE-A677-DB28A09813D0}" sibTransId="{FAA28992-92C1-4E9A-863E-22F5B3BF7BC0}"/>
    <dgm:cxn modelId="{651BDCB5-BC5E-44B3-A90F-9134C89C064E}" type="presOf" srcId="{2633D14A-AF8E-4D32-A3F8-91D51E894259}" destId="{11AAAE34-D385-4985-8FEF-C6BBDB547D0D}" srcOrd="0" destOrd="0" presId="urn:microsoft.com/office/officeart/2005/8/layout/default"/>
    <dgm:cxn modelId="{1CB01AA8-E4D2-486E-906D-D57BA6029FEC}" srcId="{2633D14A-AF8E-4D32-A3F8-91D51E894259}" destId="{02FE633C-C241-474F-9EE6-EE9A74233618}" srcOrd="4" destOrd="0" parTransId="{36C40D0E-583D-49AB-8D19-E2C896B00AEC}" sibTransId="{B9A68EC7-2487-4D9E-949B-7CB343D76CC8}"/>
    <dgm:cxn modelId="{DBC18901-1723-4EDA-866A-B076609797B5}" type="presOf" srcId="{D7361BFC-1F91-42D6-9F43-180F17FED585}" destId="{38C2E665-D0DB-4097-862E-F8653D2F6DF5}" srcOrd="0" destOrd="0" presId="urn:microsoft.com/office/officeart/2005/8/layout/default"/>
    <dgm:cxn modelId="{72E12F3E-8AFD-4A38-9767-6CD74575C0BF}" type="presOf" srcId="{47C8E3DE-72DD-4D12-99E9-A952E92458A9}" destId="{6EAA20EA-23E1-44D1-8F5F-DB7BFCC33CD0}" srcOrd="0" destOrd="0" presId="urn:microsoft.com/office/officeart/2005/8/layout/default"/>
    <dgm:cxn modelId="{4E4AD293-23E0-4DA1-9EAA-9677B571EC08}" type="presParOf" srcId="{11AAAE34-D385-4985-8FEF-C6BBDB547D0D}" destId="{69B75D65-C6A0-4E3D-A6E5-9C5DE6950482}" srcOrd="0" destOrd="0" presId="urn:microsoft.com/office/officeart/2005/8/layout/default"/>
    <dgm:cxn modelId="{82826C62-7101-4757-8802-51D7A6682AAC}" type="presParOf" srcId="{11AAAE34-D385-4985-8FEF-C6BBDB547D0D}" destId="{35FD4365-DFED-45AF-847F-9E655ABD37F0}" srcOrd="1" destOrd="0" presId="urn:microsoft.com/office/officeart/2005/8/layout/default"/>
    <dgm:cxn modelId="{E8F0EBAA-1F1B-4828-9727-1B220E39B519}" type="presParOf" srcId="{11AAAE34-D385-4985-8FEF-C6BBDB547D0D}" destId="{0D2CB6B5-403D-4CFC-99B2-26A3C4AB20B6}" srcOrd="2" destOrd="0" presId="urn:microsoft.com/office/officeart/2005/8/layout/default"/>
    <dgm:cxn modelId="{6C49ECC8-2BD9-4661-9A59-C0DE8F3B11AA}" type="presParOf" srcId="{11AAAE34-D385-4985-8FEF-C6BBDB547D0D}" destId="{C1C8BEA1-548E-436D-98E5-F8637F74F3F4}" srcOrd="3" destOrd="0" presId="urn:microsoft.com/office/officeart/2005/8/layout/default"/>
    <dgm:cxn modelId="{125B3C4C-3FC7-46B4-B953-8286A70CE237}" type="presParOf" srcId="{11AAAE34-D385-4985-8FEF-C6BBDB547D0D}" destId="{38C2E665-D0DB-4097-862E-F8653D2F6DF5}" srcOrd="4" destOrd="0" presId="urn:microsoft.com/office/officeart/2005/8/layout/default"/>
    <dgm:cxn modelId="{ACF0BC44-01DB-45A5-BDE8-74572516C341}" type="presParOf" srcId="{11AAAE34-D385-4985-8FEF-C6BBDB547D0D}" destId="{B34DDBA9-124C-459A-84B1-8F5AA33925FA}" srcOrd="5" destOrd="0" presId="urn:microsoft.com/office/officeart/2005/8/layout/default"/>
    <dgm:cxn modelId="{D1C6A305-59F2-4283-B4E4-443590D323A1}" type="presParOf" srcId="{11AAAE34-D385-4985-8FEF-C6BBDB547D0D}" destId="{6EAA20EA-23E1-44D1-8F5F-DB7BFCC33CD0}" srcOrd="6" destOrd="0" presId="urn:microsoft.com/office/officeart/2005/8/layout/default"/>
    <dgm:cxn modelId="{0B7A64DF-BE16-4E02-BC8D-6D6016BFF970}" type="presParOf" srcId="{11AAAE34-D385-4985-8FEF-C6BBDB547D0D}" destId="{A22AE3AB-B83C-4E14-A5F4-B60DBD39D80C}" srcOrd="7" destOrd="0" presId="urn:microsoft.com/office/officeart/2005/8/layout/default"/>
    <dgm:cxn modelId="{C9A3AA2F-64F6-4D72-83C9-59E8C5CAD899}" type="presParOf" srcId="{11AAAE34-D385-4985-8FEF-C6BBDB547D0D}" destId="{A1D4C65C-634E-4051-8E18-968AD4EDD4A4}" srcOrd="8" destOrd="0" presId="urn:microsoft.com/office/officeart/2005/8/layout/default"/>
    <dgm:cxn modelId="{7A919158-594D-4F80-AC43-1DE9B5D4EC1C}" type="presParOf" srcId="{11AAAE34-D385-4985-8FEF-C6BBDB547D0D}" destId="{BD107E43-091A-48A9-9080-26FF615A4C64}" srcOrd="9" destOrd="0" presId="urn:microsoft.com/office/officeart/2005/8/layout/default"/>
    <dgm:cxn modelId="{007D95AB-6D2B-4D51-A43B-FFDD6F2C4D17}" type="presParOf" srcId="{11AAAE34-D385-4985-8FEF-C6BBDB547D0D}" destId="{059A3906-3908-4038-A5AF-FD34751CBE6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F2D48-85E4-433D-8E98-B41575B7D7F0}" type="doc">
      <dgm:prSet loTypeId="urn:microsoft.com/office/officeart/2005/8/layout/radial1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AT"/>
        </a:p>
      </dgm:t>
    </dgm:pt>
    <dgm:pt modelId="{084869A7-B982-4E04-AE35-5BB5FC26E487}">
      <dgm:prSet phldrT="[Text]" custT="1"/>
      <dgm:spPr/>
      <dgm:t>
        <a:bodyPr/>
        <a:lstStyle/>
        <a:p>
          <a:r>
            <a:rPr lang="de-DE" sz="1800" dirty="0" err="1" smtClean="0"/>
            <a:t>Leadership</a:t>
          </a:r>
          <a:r>
            <a:rPr lang="de-DE" sz="1800" dirty="0" smtClean="0"/>
            <a:t> Schul-leitung</a:t>
          </a:r>
          <a:endParaRPr lang="de-AT" sz="1800" dirty="0"/>
        </a:p>
      </dgm:t>
    </dgm:pt>
    <dgm:pt modelId="{6360358C-068C-4DCD-89A4-044632E2B559}" type="parTrans" cxnId="{130FEE1D-A4DC-40CD-BB9A-51DF9056B3C8}">
      <dgm:prSet/>
      <dgm:spPr/>
      <dgm:t>
        <a:bodyPr/>
        <a:lstStyle/>
        <a:p>
          <a:endParaRPr lang="de-AT"/>
        </a:p>
      </dgm:t>
    </dgm:pt>
    <dgm:pt modelId="{BCE041B1-80DE-42FC-A4C2-46EB30751E15}" type="sibTrans" cxnId="{130FEE1D-A4DC-40CD-BB9A-51DF9056B3C8}">
      <dgm:prSet/>
      <dgm:spPr/>
      <dgm:t>
        <a:bodyPr/>
        <a:lstStyle/>
        <a:p>
          <a:endParaRPr lang="de-AT"/>
        </a:p>
      </dgm:t>
    </dgm:pt>
    <dgm:pt modelId="{66A4ACF6-4CED-47A4-8D6E-04F666136292}">
      <dgm:prSet phldrT="[Text]" custT="1"/>
      <dgm:spPr/>
      <dgm:t>
        <a:bodyPr/>
        <a:lstStyle/>
        <a:p>
          <a:r>
            <a:rPr lang="de-DE" sz="1800" dirty="0" smtClean="0"/>
            <a:t>Maßnah-</a:t>
          </a:r>
          <a:r>
            <a:rPr lang="de-DE" sz="1800" dirty="0" err="1" smtClean="0"/>
            <a:t>men</a:t>
          </a:r>
          <a:r>
            <a:rPr lang="de-DE" sz="1800" dirty="0" smtClean="0"/>
            <a:t>, die den Unterricht stützen</a:t>
          </a:r>
          <a:endParaRPr lang="de-AT" sz="1800" dirty="0"/>
        </a:p>
      </dgm:t>
    </dgm:pt>
    <dgm:pt modelId="{BE244B7F-4C96-47CE-9C93-7E8A0C5F8B5B}" type="parTrans" cxnId="{E43FD07F-A93A-46B5-B600-3A478E9B840D}">
      <dgm:prSet/>
      <dgm:spPr/>
      <dgm:t>
        <a:bodyPr/>
        <a:lstStyle/>
        <a:p>
          <a:endParaRPr lang="de-AT"/>
        </a:p>
      </dgm:t>
    </dgm:pt>
    <dgm:pt modelId="{9B09ADD8-10A1-48F3-8266-10490B33D21E}" type="sibTrans" cxnId="{E43FD07F-A93A-46B5-B600-3A478E9B840D}">
      <dgm:prSet/>
      <dgm:spPr/>
      <dgm:t>
        <a:bodyPr/>
        <a:lstStyle/>
        <a:p>
          <a:endParaRPr lang="de-AT"/>
        </a:p>
      </dgm:t>
    </dgm:pt>
    <dgm:pt modelId="{0821274D-43BF-438E-AFE4-9E4FB93129EE}">
      <dgm:prSet phldrT="[Text]" custT="1"/>
      <dgm:spPr/>
      <dgm:t>
        <a:bodyPr/>
        <a:lstStyle/>
        <a:p>
          <a:r>
            <a:rPr lang="de-DE" sz="1800" dirty="0" err="1" smtClean="0"/>
            <a:t>Professio-nalisierung</a:t>
          </a:r>
          <a:r>
            <a:rPr lang="de-DE" sz="1800" dirty="0" smtClean="0"/>
            <a:t> Lehrkräfte</a:t>
          </a:r>
          <a:endParaRPr lang="de-AT" sz="1800" dirty="0"/>
        </a:p>
      </dgm:t>
    </dgm:pt>
    <dgm:pt modelId="{157393B5-050D-4C6C-8073-47EFA46049CE}" type="parTrans" cxnId="{3F04F9FD-C806-43E3-84C1-3826EED9820E}">
      <dgm:prSet/>
      <dgm:spPr/>
      <dgm:t>
        <a:bodyPr/>
        <a:lstStyle/>
        <a:p>
          <a:endParaRPr lang="de-AT"/>
        </a:p>
      </dgm:t>
    </dgm:pt>
    <dgm:pt modelId="{AE880544-E58C-419F-A4C1-4CB91916FF88}" type="sibTrans" cxnId="{3F04F9FD-C806-43E3-84C1-3826EED9820E}">
      <dgm:prSet/>
      <dgm:spPr/>
      <dgm:t>
        <a:bodyPr/>
        <a:lstStyle/>
        <a:p>
          <a:endParaRPr lang="de-AT"/>
        </a:p>
      </dgm:t>
    </dgm:pt>
    <dgm:pt modelId="{4E756C6F-406C-405F-BC98-7D2231B12521}">
      <dgm:prSet phldrT="[Text]" custT="1"/>
      <dgm:spPr/>
      <dgm:t>
        <a:bodyPr/>
        <a:lstStyle/>
        <a:p>
          <a:r>
            <a:rPr lang="de-DE" sz="1800" dirty="0" smtClean="0"/>
            <a:t>Schüler-orientiertes Lernklima</a:t>
          </a:r>
          <a:endParaRPr lang="de-AT" sz="1800" dirty="0"/>
        </a:p>
      </dgm:t>
    </dgm:pt>
    <dgm:pt modelId="{7245D324-319D-4B5F-BFC8-5DE05259FB32}" type="parTrans" cxnId="{642E322A-5794-4A08-8AB5-9F22E3CBD5D7}">
      <dgm:prSet/>
      <dgm:spPr/>
      <dgm:t>
        <a:bodyPr/>
        <a:lstStyle/>
        <a:p>
          <a:endParaRPr lang="de-AT"/>
        </a:p>
      </dgm:t>
    </dgm:pt>
    <dgm:pt modelId="{142908FF-A056-4152-88E8-05DF68C53F4F}" type="sibTrans" cxnId="{642E322A-5794-4A08-8AB5-9F22E3CBD5D7}">
      <dgm:prSet/>
      <dgm:spPr/>
      <dgm:t>
        <a:bodyPr/>
        <a:lstStyle/>
        <a:p>
          <a:endParaRPr lang="de-AT"/>
        </a:p>
      </dgm:t>
    </dgm:pt>
    <dgm:pt modelId="{8A62602B-57BB-40B1-9558-4501E6EA0503}">
      <dgm:prSet phldrT="[Text]" custT="1"/>
      <dgm:spPr/>
      <dgm:t>
        <a:bodyPr/>
        <a:lstStyle/>
        <a:p>
          <a:r>
            <a:rPr lang="de-DE" sz="1800" dirty="0" err="1" smtClean="0"/>
            <a:t>Verbin</a:t>
          </a:r>
          <a:r>
            <a:rPr lang="de-DE" sz="1800" dirty="0" smtClean="0"/>
            <a:t>-dung mit Eltern und Kommune</a:t>
          </a:r>
          <a:endParaRPr lang="de-AT" sz="1800" dirty="0"/>
        </a:p>
      </dgm:t>
    </dgm:pt>
    <dgm:pt modelId="{990E9543-5CCD-40BC-A8F0-49FBEEFEDEF8}" type="parTrans" cxnId="{BE681304-42AA-4B54-BC0C-C5AFCAA06037}">
      <dgm:prSet/>
      <dgm:spPr/>
      <dgm:t>
        <a:bodyPr/>
        <a:lstStyle/>
        <a:p>
          <a:endParaRPr lang="de-AT"/>
        </a:p>
      </dgm:t>
    </dgm:pt>
    <dgm:pt modelId="{A4DDCA64-FD9D-41A3-A2CB-CB9548D60F92}" type="sibTrans" cxnId="{BE681304-42AA-4B54-BC0C-C5AFCAA06037}">
      <dgm:prSet/>
      <dgm:spPr/>
      <dgm:t>
        <a:bodyPr/>
        <a:lstStyle/>
        <a:p>
          <a:endParaRPr lang="de-AT"/>
        </a:p>
      </dgm:t>
    </dgm:pt>
    <dgm:pt modelId="{DD1BCAF2-77DC-4341-A3BF-94D324676088}" type="pres">
      <dgm:prSet presAssocID="{9ABF2D48-85E4-433D-8E98-B41575B7D7F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54362303-4C30-4EF1-A85C-143B1CDF5973}" type="pres">
      <dgm:prSet presAssocID="{084869A7-B982-4E04-AE35-5BB5FC26E487}" presName="centerShape" presStyleLbl="node0" presStyleIdx="0" presStyleCnt="1"/>
      <dgm:spPr/>
      <dgm:t>
        <a:bodyPr/>
        <a:lstStyle/>
        <a:p>
          <a:endParaRPr lang="de-AT"/>
        </a:p>
      </dgm:t>
    </dgm:pt>
    <dgm:pt modelId="{CCC8A20A-9770-4C8C-A2C1-7CD4B3E8D318}" type="pres">
      <dgm:prSet presAssocID="{BE244B7F-4C96-47CE-9C93-7E8A0C5F8B5B}" presName="Name9" presStyleLbl="parChTrans1D2" presStyleIdx="0" presStyleCnt="4"/>
      <dgm:spPr/>
      <dgm:t>
        <a:bodyPr/>
        <a:lstStyle/>
        <a:p>
          <a:endParaRPr lang="de-AT"/>
        </a:p>
      </dgm:t>
    </dgm:pt>
    <dgm:pt modelId="{C478B5B6-E2E8-4416-A9CF-CF8092E23006}" type="pres">
      <dgm:prSet presAssocID="{BE244B7F-4C96-47CE-9C93-7E8A0C5F8B5B}" presName="connTx" presStyleLbl="parChTrans1D2" presStyleIdx="0" presStyleCnt="4"/>
      <dgm:spPr/>
      <dgm:t>
        <a:bodyPr/>
        <a:lstStyle/>
        <a:p>
          <a:endParaRPr lang="de-AT"/>
        </a:p>
      </dgm:t>
    </dgm:pt>
    <dgm:pt modelId="{74ECFC41-98C3-4309-B440-0AA5A1071941}" type="pres">
      <dgm:prSet presAssocID="{66A4ACF6-4CED-47A4-8D6E-04F6661362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CFDC218-8E82-4B28-A4B9-20D209ED72C1}" type="pres">
      <dgm:prSet presAssocID="{157393B5-050D-4C6C-8073-47EFA46049CE}" presName="Name9" presStyleLbl="parChTrans1D2" presStyleIdx="1" presStyleCnt="4"/>
      <dgm:spPr/>
      <dgm:t>
        <a:bodyPr/>
        <a:lstStyle/>
        <a:p>
          <a:endParaRPr lang="de-AT"/>
        </a:p>
      </dgm:t>
    </dgm:pt>
    <dgm:pt modelId="{09F2B3A0-07DA-497C-98C6-F518233024F4}" type="pres">
      <dgm:prSet presAssocID="{157393B5-050D-4C6C-8073-47EFA46049CE}" presName="connTx" presStyleLbl="parChTrans1D2" presStyleIdx="1" presStyleCnt="4"/>
      <dgm:spPr/>
      <dgm:t>
        <a:bodyPr/>
        <a:lstStyle/>
        <a:p>
          <a:endParaRPr lang="de-AT"/>
        </a:p>
      </dgm:t>
    </dgm:pt>
    <dgm:pt modelId="{54C37162-CAAF-44AC-865B-08079ED77023}" type="pres">
      <dgm:prSet presAssocID="{0821274D-43BF-438E-AFE4-9E4FB93129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1BA7D76-62D4-4723-A7E0-CCFB1D70D113}" type="pres">
      <dgm:prSet presAssocID="{7245D324-319D-4B5F-BFC8-5DE05259FB32}" presName="Name9" presStyleLbl="parChTrans1D2" presStyleIdx="2" presStyleCnt="4"/>
      <dgm:spPr/>
      <dgm:t>
        <a:bodyPr/>
        <a:lstStyle/>
        <a:p>
          <a:endParaRPr lang="de-AT"/>
        </a:p>
      </dgm:t>
    </dgm:pt>
    <dgm:pt modelId="{B56EBDB8-B7CD-430C-89E6-A69AD230B6D1}" type="pres">
      <dgm:prSet presAssocID="{7245D324-319D-4B5F-BFC8-5DE05259FB32}" presName="connTx" presStyleLbl="parChTrans1D2" presStyleIdx="2" presStyleCnt="4"/>
      <dgm:spPr/>
      <dgm:t>
        <a:bodyPr/>
        <a:lstStyle/>
        <a:p>
          <a:endParaRPr lang="de-AT"/>
        </a:p>
      </dgm:t>
    </dgm:pt>
    <dgm:pt modelId="{6C355C5B-0493-4AC5-86D3-1E41C59AC2DD}" type="pres">
      <dgm:prSet presAssocID="{4E756C6F-406C-405F-BC98-7D2231B125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3FDCAE6-BBCC-4402-B959-64BC58A643BF}" type="pres">
      <dgm:prSet presAssocID="{990E9543-5CCD-40BC-A8F0-49FBEEFEDEF8}" presName="Name9" presStyleLbl="parChTrans1D2" presStyleIdx="3" presStyleCnt="4"/>
      <dgm:spPr/>
      <dgm:t>
        <a:bodyPr/>
        <a:lstStyle/>
        <a:p>
          <a:endParaRPr lang="de-AT"/>
        </a:p>
      </dgm:t>
    </dgm:pt>
    <dgm:pt modelId="{C4425D27-BD88-41F0-A32C-B8899FCE651F}" type="pres">
      <dgm:prSet presAssocID="{990E9543-5CCD-40BC-A8F0-49FBEEFEDEF8}" presName="connTx" presStyleLbl="parChTrans1D2" presStyleIdx="3" presStyleCnt="4"/>
      <dgm:spPr/>
      <dgm:t>
        <a:bodyPr/>
        <a:lstStyle/>
        <a:p>
          <a:endParaRPr lang="de-AT"/>
        </a:p>
      </dgm:t>
    </dgm:pt>
    <dgm:pt modelId="{45FE457C-96EB-44B2-A21F-1680C7ABCB61}" type="pres">
      <dgm:prSet presAssocID="{8A62602B-57BB-40B1-9558-4501E6EA050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DD19A7C4-EFDE-47A2-B55B-0DC35C7B6FBB}" type="presOf" srcId="{9ABF2D48-85E4-433D-8E98-B41575B7D7F0}" destId="{DD1BCAF2-77DC-4341-A3BF-94D324676088}" srcOrd="0" destOrd="0" presId="urn:microsoft.com/office/officeart/2005/8/layout/radial1"/>
    <dgm:cxn modelId="{27645C35-4E12-401F-AC51-2BBD705EED5F}" type="presOf" srcId="{4E756C6F-406C-405F-BC98-7D2231B12521}" destId="{6C355C5B-0493-4AC5-86D3-1E41C59AC2DD}" srcOrd="0" destOrd="0" presId="urn:microsoft.com/office/officeart/2005/8/layout/radial1"/>
    <dgm:cxn modelId="{B8992E66-6BB3-488F-AECC-3C85DC8A9FA8}" type="presOf" srcId="{157393B5-050D-4C6C-8073-47EFA46049CE}" destId="{3CFDC218-8E82-4B28-A4B9-20D209ED72C1}" srcOrd="0" destOrd="0" presId="urn:microsoft.com/office/officeart/2005/8/layout/radial1"/>
    <dgm:cxn modelId="{FAD25FF3-534A-4E13-A189-716B0BDE6259}" type="presOf" srcId="{990E9543-5CCD-40BC-A8F0-49FBEEFEDEF8}" destId="{C4425D27-BD88-41F0-A32C-B8899FCE651F}" srcOrd="1" destOrd="0" presId="urn:microsoft.com/office/officeart/2005/8/layout/radial1"/>
    <dgm:cxn modelId="{6870DDEC-5BF8-489D-88DA-1BAC0C600497}" type="presOf" srcId="{7245D324-319D-4B5F-BFC8-5DE05259FB32}" destId="{31BA7D76-62D4-4723-A7E0-CCFB1D70D113}" srcOrd="0" destOrd="0" presId="urn:microsoft.com/office/officeart/2005/8/layout/radial1"/>
    <dgm:cxn modelId="{78852E11-85B3-491E-A05F-22D20EB28E77}" type="presOf" srcId="{990E9543-5CCD-40BC-A8F0-49FBEEFEDEF8}" destId="{63FDCAE6-BBCC-4402-B959-64BC58A643BF}" srcOrd="0" destOrd="0" presId="urn:microsoft.com/office/officeart/2005/8/layout/radial1"/>
    <dgm:cxn modelId="{642E322A-5794-4A08-8AB5-9F22E3CBD5D7}" srcId="{084869A7-B982-4E04-AE35-5BB5FC26E487}" destId="{4E756C6F-406C-405F-BC98-7D2231B12521}" srcOrd="2" destOrd="0" parTransId="{7245D324-319D-4B5F-BFC8-5DE05259FB32}" sibTransId="{142908FF-A056-4152-88E8-05DF68C53F4F}"/>
    <dgm:cxn modelId="{10F6A2AB-0EF6-4CFF-B92D-B8AAB38C0234}" type="presOf" srcId="{084869A7-B982-4E04-AE35-5BB5FC26E487}" destId="{54362303-4C30-4EF1-A85C-143B1CDF5973}" srcOrd="0" destOrd="0" presId="urn:microsoft.com/office/officeart/2005/8/layout/radial1"/>
    <dgm:cxn modelId="{130FEE1D-A4DC-40CD-BB9A-51DF9056B3C8}" srcId="{9ABF2D48-85E4-433D-8E98-B41575B7D7F0}" destId="{084869A7-B982-4E04-AE35-5BB5FC26E487}" srcOrd="0" destOrd="0" parTransId="{6360358C-068C-4DCD-89A4-044632E2B559}" sibTransId="{BCE041B1-80DE-42FC-A4C2-46EB30751E15}"/>
    <dgm:cxn modelId="{BE681304-42AA-4B54-BC0C-C5AFCAA06037}" srcId="{084869A7-B982-4E04-AE35-5BB5FC26E487}" destId="{8A62602B-57BB-40B1-9558-4501E6EA0503}" srcOrd="3" destOrd="0" parTransId="{990E9543-5CCD-40BC-A8F0-49FBEEFEDEF8}" sibTransId="{A4DDCA64-FD9D-41A3-A2CB-CB9548D60F92}"/>
    <dgm:cxn modelId="{E43FD07F-A93A-46B5-B600-3A478E9B840D}" srcId="{084869A7-B982-4E04-AE35-5BB5FC26E487}" destId="{66A4ACF6-4CED-47A4-8D6E-04F666136292}" srcOrd="0" destOrd="0" parTransId="{BE244B7F-4C96-47CE-9C93-7E8A0C5F8B5B}" sibTransId="{9B09ADD8-10A1-48F3-8266-10490B33D21E}"/>
    <dgm:cxn modelId="{367D2EE4-0073-4CE7-B565-60683E8CC85B}" type="presOf" srcId="{157393B5-050D-4C6C-8073-47EFA46049CE}" destId="{09F2B3A0-07DA-497C-98C6-F518233024F4}" srcOrd="1" destOrd="0" presId="urn:microsoft.com/office/officeart/2005/8/layout/radial1"/>
    <dgm:cxn modelId="{C785C6C7-7722-4A11-8E7C-B6D73516C3E4}" type="presOf" srcId="{BE244B7F-4C96-47CE-9C93-7E8A0C5F8B5B}" destId="{C478B5B6-E2E8-4416-A9CF-CF8092E23006}" srcOrd="1" destOrd="0" presId="urn:microsoft.com/office/officeart/2005/8/layout/radial1"/>
    <dgm:cxn modelId="{3B9BB6A4-007A-4BDA-9381-111F626DE537}" type="presOf" srcId="{BE244B7F-4C96-47CE-9C93-7E8A0C5F8B5B}" destId="{CCC8A20A-9770-4C8C-A2C1-7CD4B3E8D318}" srcOrd="0" destOrd="0" presId="urn:microsoft.com/office/officeart/2005/8/layout/radial1"/>
    <dgm:cxn modelId="{A8E9A32D-BD67-40BB-8618-273B598D0DF0}" type="presOf" srcId="{7245D324-319D-4B5F-BFC8-5DE05259FB32}" destId="{B56EBDB8-B7CD-430C-89E6-A69AD230B6D1}" srcOrd="1" destOrd="0" presId="urn:microsoft.com/office/officeart/2005/8/layout/radial1"/>
    <dgm:cxn modelId="{45ED2089-9A6F-4C5C-BEA3-4E4B046AAFBA}" type="presOf" srcId="{66A4ACF6-4CED-47A4-8D6E-04F666136292}" destId="{74ECFC41-98C3-4309-B440-0AA5A1071941}" srcOrd="0" destOrd="0" presId="urn:microsoft.com/office/officeart/2005/8/layout/radial1"/>
    <dgm:cxn modelId="{A4127662-98EB-43BA-849A-F54A1B645F60}" type="presOf" srcId="{8A62602B-57BB-40B1-9558-4501E6EA0503}" destId="{45FE457C-96EB-44B2-A21F-1680C7ABCB61}" srcOrd="0" destOrd="0" presId="urn:microsoft.com/office/officeart/2005/8/layout/radial1"/>
    <dgm:cxn modelId="{3F04F9FD-C806-43E3-84C1-3826EED9820E}" srcId="{084869A7-B982-4E04-AE35-5BB5FC26E487}" destId="{0821274D-43BF-438E-AFE4-9E4FB93129EE}" srcOrd="1" destOrd="0" parTransId="{157393B5-050D-4C6C-8073-47EFA46049CE}" sibTransId="{AE880544-E58C-419F-A4C1-4CB91916FF88}"/>
    <dgm:cxn modelId="{C2FBDA50-7B1F-4335-91DA-FE77F379EB05}" type="presOf" srcId="{0821274D-43BF-438E-AFE4-9E4FB93129EE}" destId="{54C37162-CAAF-44AC-865B-08079ED77023}" srcOrd="0" destOrd="0" presId="urn:microsoft.com/office/officeart/2005/8/layout/radial1"/>
    <dgm:cxn modelId="{482EF3A7-F3F6-4B76-8E3F-A46B06630D3B}" type="presParOf" srcId="{DD1BCAF2-77DC-4341-A3BF-94D324676088}" destId="{54362303-4C30-4EF1-A85C-143B1CDF5973}" srcOrd="0" destOrd="0" presId="urn:microsoft.com/office/officeart/2005/8/layout/radial1"/>
    <dgm:cxn modelId="{6518735C-B473-4C74-AB3D-EBB02D2857CD}" type="presParOf" srcId="{DD1BCAF2-77DC-4341-A3BF-94D324676088}" destId="{CCC8A20A-9770-4C8C-A2C1-7CD4B3E8D318}" srcOrd="1" destOrd="0" presId="urn:microsoft.com/office/officeart/2005/8/layout/radial1"/>
    <dgm:cxn modelId="{A7B291FE-0F4C-4AD7-B6C6-5DEAF9D60714}" type="presParOf" srcId="{CCC8A20A-9770-4C8C-A2C1-7CD4B3E8D318}" destId="{C478B5B6-E2E8-4416-A9CF-CF8092E23006}" srcOrd="0" destOrd="0" presId="urn:microsoft.com/office/officeart/2005/8/layout/radial1"/>
    <dgm:cxn modelId="{13428D53-4F70-4E02-A465-0F405867987B}" type="presParOf" srcId="{DD1BCAF2-77DC-4341-A3BF-94D324676088}" destId="{74ECFC41-98C3-4309-B440-0AA5A1071941}" srcOrd="2" destOrd="0" presId="urn:microsoft.com/office/officeart/2005/8/layout/radial1"/>
    <dgm:cxn modelId="{1F3B7E49-4E8D-48EB-A3B1-3E2C3BD3F8D0}" type="presParOf" srcId="{DD1BCAF2-77DC-4341-A3BF-94D324676088}" destId="{3CFDC218-8E82-4B28-A4B9-20D209ED72C1}" srcOrd="3" destOrd="0" presId="urn:microsoft.com/office/officeart/2005/8/layout/radial1"/>
    <dgm:cxn modelId="{68D82637-9D90-4D4A-AC7C-F07A24139537}" type="presParOf" srcId="{3CFDC218-8E82-4B28-A4B9-20D209ED72C1}" destId="{09F2B3A0-07DA-497C-98C6-F518233024F4}" srcOrd="0" destOrd="0" presId="urn:microsoft.com/office/officeart/2005/8/layout/radial1"/>
    <dgm:cxn modelId="{7123BF47-745F-4DBA-BC5B-C2FEA00444B0}" type="presParOf" srcId="{DD1BCAF2-77DC-4341-A3BF-94D324676088}" destId="{54C37162-CAAF-44AC-865B-08079ED77023}" srcOrd="4" destOrd="0" presId="urn:microsoft.com/office/officeart/2005/8/layout/radial1"/>
    <dgm:cxn modelId="{E8F92A3E-D83B-446D-AFBE-6AF9DF4F1406}" type="presParOf" srcId="{DD1BCAF2-77DC-4341-A3BF-94D324676088}" destId="{31BA7D76-62D4-4723-A7E0-CCFB1D70D113}" srcOrd="5" destOrd="0" presId="urn:microsoft.com/office/officeart/2005/8/layout/radial1"/>
    <dgm:cxn modelId="{DCFA4E1A-3461-420B-84F5-E9D8563CA2F9}" type="presParOf" srcId="{31BA7D76-62D4-4723-A7E0-CCFB1D70D113}" destId="{B56EBDB8-B7CD-430C-89E6-A69AD230B6D1}" srcOrd="0" destOrd="0" presId="urn:microsoft.com/office/officeart/2005/8/layout/radial1"/>
    <dgm:cxn modelId="{BB50F63D-F69F-4E75-9364-7D6424684E1A}" type="presParOf" srcId="{DD1BCAF2-77DC-4341-A3BF-94D324676088}" destId="{6C355C5B-0493-4AC5-86D3-1E41C59AC2DD}" srcOrd="6" destOrd="0" presId="urn:microsoft.com/office/officeart/2005/8/layout/radial1"/>
    <dgm:cxn modelId="{FF7E3144-F429-49F9-BFA7-76392505336D}" type="presParOf" srcId="{DD1BCAF2-77DC-4341-A3BF-94D324676088}" destId="{63FDCAE6-BBCC-4402-B959-64BC58A643BF}" srcOrd="7" destOrd="0" presId="urn:microsoft.com/office/officeart/2005/8/layout/radial1"/>
    <dgm:cxn modelId="{4A3DF079-9E10-475D-ADC4-2170A759BE76}" type="presParOf" srcId="{63FDCAE6-BBCC-4402-B959-64BC58A643BF}" destId="{C4425D27-BD88-41F0-A32C-B8899FCE651F}" srcOrd="0" destOrd="0" presId="urn:microsoft.com/office/officeart/2005/8/layout/radial1"/>
    <dgm:cxn modelId="{067FAFB7-995D-4D16-B982-8770514AAD2F}" type="presParOf" srcId="{DD1BCAF2-77DC-4341-A3BF-94D324676088}" destId="{45FE457C-96EB-44B2-A21F-1680C7ABCB6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75D65-C6A0-4E3D-A6E5-9C5DE6950482}">
      <dsp:nvSpPr>
        <dsp:cNvPr id="0" name=""/>
        <dsp:cNvSpPr/>
      </dsp:nvSpPr>
      <dsp:spPr>
        <a:xfrm>
          <a:off x="0" y="599851"/>
          <a:ext cx="2705199" cy="16231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rgbClr val="002060"/>
              </a:solidFill>
            </a:rPr>
            <a:t>gutes Trink- und Ernährungsangebot in der Schule</a:t>
          </a:r>
          <a:endParaRPr lang="de-AT" sz="2000" kern="1200" dirty="0">
            <a:solidFill>
              <a:srgbClr val="002060"/>
            </a:solidFill>
          </a:endParaRPr>
        </a:p>
      </dsp:txBody>
      <dsp:txXfrm>
        <a:off x="0" y="599851"/>
        <a:ext cx="2705199" cy="1623119"/>
      </dsp:txXfrm>
    </dsp:sp>
    <dsp:sp modelId="{0D2CB6B5-403D-4CFC-99B2-26A3C4AB20B6}">
      <dsp:nvSpPr>
        <dsp:cNvPr id="0" name=""/>
        <dsp:cNvSpPr/>
      </dsp:nvSpPr>
      <dsp:spPr>
        <a:xfrm>
          <a:off x="2975718" y="599851"/>
          <a:ext cx="2705199" cy="16231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rgbClr val="002060"/>
              </a:solidFill>
            </a:rPr>
            <a:t>Bewegung und Entspannung</a:t>
          </a:r>
          <a:endParaRPr lang="de-AT" sz="2000" kern="1200" dirty="0">
            <a:solidFill>
              <a:srgbClr val="002060"/>
            </a:solidFill>
          </a:endParaRPr>
        </a:p>
      </dsp:txBody>
      <dsp:txXfrm>
        <a:off x="2975718" y="599851"/>
        <a:ext cx="2705199" cy="1623119"/>
      </dsp:txXfrm>
    </dsp:sp>
    <dsp:sp modelId="{38C2E665-D0DB-4097-862E-F8653D2F6DF5}">
      <dsp:nvSpPr>
        <dsp:cNvPr id="0" name=""/>
        <dsp:cNvSpPr/>
      </dsp:nvSpPr>
      <dsp:spPr>
        <a:xfrm>
          <a:off x="5951437" y="599851"/>
          <a:ext cx="2705199" cy="16231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rgbClr val="002060"/>
              </a:solidFill>
            </a:rPr>
            <a:t>gutes Unterrichts- und Schulklima</a:t>
          </a:r>
          <a:endParaRPr lang="de-AT" sz="2000" kern="1200" dirty="0">
            <a:solidFill>
              <a:srgbClr val="002060"/>
            </a:solidFill>
          </a:endParaRPr>
        </a:p>
      </dsp:txBody>
      <dsp:txXfrm>
        <a:off x="5951437" y="599851"/>
        <a:ext cx="2705199" cy="1623119"/>
      </dsp:txXfrm>
    </dsp:sp>
    <dsp:sp modelId="{6EAA20EA-23E1-44D1-8F5F-DB7BFCC33CD0}">
      <dsp:nvSpPr>
        <dsp:cNvPr id="0" name=""/>
        <dsp:cNvSpPr/>
      </dsp:nvSpPr>
      <dsp:spPr>
        <a:xfrm>
          <a:off x="0" y="2493490"/>
          <a:ext cx="2705199" cy="16231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rgbClr val="002060"/>
              </a:solidFill>
            </a:rPr>
            <a:t>anregendes Ambiente („der Raum = der 3. Pädagoge“)</a:t>
          </a:r>
          <a:endParaRPr lang="de-AT" sz="2000" kern="1200" dirty="0">
            <a:solidFill>
              <a:srgbClr val="002060"/>
            </a:solidFill>
          </a:endParaRPr>
        </a:p>
      </dsp:txBody>
      <dsp:txXfrm>
        <a:off x="0" y="2493490"/>
        <a:ext cx="2705199" cy="1623119"/>
      </dsp:txXfrm>
    </dsp:sp>
    <dsp:sp modelId="{A1D4C65C-634E-4051-8E18-968AD4EDD4A4}">
      <dsp:nvSpPr>
        <dsp:cNvPr id="0" name=""/>
        <dsp:cNvSpPr/>
      </dsp:nvSpPr>
      <dsp:spPr>
        <a:xfrm>
          <a:off x="2975718" y="2493490"/>
          <a:ext cx="2705199" cy="16231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rgbClr val="002060"/>
              </a:solidFill>
            </a:rPr>
            <a:t>gegenseitige Wertschätzung und Unterstützung</a:t>
          </a:r>
          <a:endParaRPr lang="de-AT" sz="2000" kern="1200" dirty="0">
            <a:solidFill>
              <a:srgbClr val="002060"/>
            </a:solidFill>
          </a:endParaRPr>
        </a:p>
      </dsp:txBody>
      <dsp:txXfrm>
        <a:off x="2975718" y="2493490"/>
        <a:ext cx="2705199" cy="1623119"/>
      </dsp:txXfrm>
    </dsp:sp>
    <dsp:sp modelId="{059A3906-3908-4038-A5AF-FD34751CBE6B}">
      <dsp:nvSpPr>
        <dsp:cNvPr id="0" name=""/>
        <dsp:cNvSpPr/>
      </dsp:nvSpPr>
      <dsp:spPr>
        <a:xfrm>
          <a:off x="5951437" y="2493490"/>
          <a:ext cx="2705199" cy="16231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rgbClr val="002060"/>
              </a:solidFill>
            </a:rPr>
            <a:t>Entwicklung von sozialen Kompetenzen</a:t>
          </a:r>
          <a:endParaRPr lang="de-AT" sz="2000" kern="1200" dirty="0">
            <a:solidFill>
              <a:srgbClr val="002060"/>
            </a:solidFill>
          </a:endParaRPr>
        </a:p>
      </dsp:txBody>
      <dsp:txXfrm>
        <a:off x="5951437" y="2493490"/>
        <a:ext cx="2705199" cy="1623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75D65-C6A0-4E3D-A6E5-9C5DE6950482}">
      <dsp:nvSpPr>
        <dsp:cNvPr id="0" name=""/>
        <dsp:cNvSpPr/>
      </dsp:nvSpPr>
      <dsp:spPr>
        <a:xfrm>
          <a:off x="0" y="523843"/>
          <a:ext cx="2715052" cy="162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rgbClr val="002060"/>
              </a:solidFill>
            </a:rPr>
            <a:t>Individualisierung durch Vermeidung von chronischer Über-/Unterforderung</a:t>
          </a:r>
          <a:endParaRPr lang="de-AT" sz="2000" kern="1200" dirty="0">
            <a:solidFill>
              <a:srgbClr val="002060"/>
            </a:solidFill>
          </a:endParaRPr>
        </a:p>
      </dsp:txBody>
      <dsp:txXfrm>
        <a:off x="0" y="523843"/>
        <a:ext cx="2715052" cy="1629031"/>
      </dsp:txXfrm>
    </dsp:sp>
    <dsp:sp modelId="{0D2CB6B5-403D-4CFC-99B2-26A3C4AB20B6}">
      <dsp:nvSpPr>
        <dsp:cNvPr id="0" name=""/>
        <dsp:cNvSpPr/>
      </dsp:nvSpPr>
      <dsp:spPr>
        <a:xfrm>
          <a:off x="2986557" y="523843"/>
          <a:ext cx="2715052" cy="162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rgbClr val="002060"/>
              </a:solidFill>
            </a:rPr>
            <a:t>Kompetenz-orientierung für das spätere Berufsleben</a:t>
          </a:r>
          <a:endParaRPr lang="de-AT" sz="2000" kern="1200" dirty="0">
            <a:solidFill>
              <a:srgbClr val="002060"/>
            </a:solidFill>
          </a:endParaRPr>
        </a:p>
      </dsp:txBody>
      <dsp:txXfrm>
        <a:off x="2986557" y="523843"/>
        <a:ext cx="2715052" cy="1629031"/>
      </dsp:txXfrm>
    </dsp:sp>
    <dsp:sp modelId="{38C2E665-D0DB-4097-862E-F8653D2F6DF5}">
      <dsp:nvSpPr>
        <dsp:cNvPr id="0" name=""/>
        <dsp:cNvSpPr/>
      </dsp:nvSpPr>
      <dsp:spPr>
        <a:xfrm>
          <a:off x="5973115" y="523843"/>
          <a:ext cx="2715052" cy="162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rgbClr val="002060"/>
              </a:solidFill>
            </a:rPr>
            <a:t>Kooperatives Lernen und Arbeiten </a:t>
          </a:r>
          <a:r>
            <a:rPr lang="de-AT" sz="2000" kern="1200" dirty="0" smtClean="0">
              <a:solidFill>
                <a:srgbClr val="002060"/>
              </a:solidFill>
              <a:sym typeface="Wingdings" panose="05000000000000000000" pitchFamily="2" charset="2"/>
            </a:rPr>
            <a:t> soziale Kompetenzen</a:t>
          </a:r>
          <a:endParaRPr lang="de-AT" sz="2000" kern="1200" dirty="0">
            <a:solidFill>
              <a:srgbClr val="002060"/>
            </a:solidFill>
          </a:endParaRPr>
        </a:p>
      </dsp:txBody>
      <dsp:txXfrm>
        <a:off x="5973115" y="523843"/>
        <a:ext cx="2715052" cy="1629031"/>
      </dsp:txXfrm>
    </dsp:sp>
    <dsp:sp modelId="{6EAA20EA-23E1-44D1-8F5F-DB7BFCC33CD0}">
      <dsp:nvSpPr>
        <dsp:cNvPr id="0" name=""/>
        <dsp:cNvSpPr/>
      </dsp:nvSpPr>
      <dsp:spPr>
        <a:xfrm>
          <a:off x="0" y="2396132"/>
          <a:ext cx="2715052" cy="162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solidFill>
                <a:srgbClr val="002060"/>
              </a:solidFill>
            </a:rPr>
            <a:t>Individualisierung führt zu mehr Motivation, Lust und Hingabe</a:t>
          </a:r>
          <a:endParaRPr lang="de-AT" sz="2000" kern="1200" dirty="0">
            <a:solidFill>
              <a:srgbClr val="002060"/>
            </a:solidFill>
          </a:endParaRPr>
        </a:p>
      </dsp:txBody>
      <dsp:txXfrm>
        <a:off x="0" y="2396132"/>
        <a:ext cx="2715052" cy="1629031"/>
      </dsp:txXfrm>
    </dsp:sp>
    <dsp:sp modelId="{A1D4C65C-634E-4051-8E18-968AD4EDD4A4}">
      <dsp:nvSpPr>
        <dsp:cNvPr id="0" name=""/>
        <dsp:cNvSpPr/>
      </dsp:nvSpPr>
      <dsp:spPr>
        <a:xfrm>
          <a:off x="2986557" y="2424380"/>
          <a:ext cx="2715052" cy="162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rgbClr val="002060"/>
              </a:solidFill>
            </a:rPr>
            <a:t>Individualisierung führt zu mehr Selbstvertrauen und Selbständigkeit</a:t>
          </a:r>
          <a:endParaRPr lang="de-AT" sz="2000" kern="1200" dirty="0">
            <a:solidFill>
              <a:srgbClr val="002060"/>
            </a:solidFill>
          </a:endParaRPr>
        </a:p>
      </dsp:txBody>
      <dsp:txXfrm>
        <a:off x="2986557" y="2424380"/>
        <a:ext cx="2715052" cy="1629031"/>
      </dsp:txXfrm>
    </dsp:sp>
    <dsp:sp modelId="{059A3906-3908-4038-A5AF-FD34751CBE6B}">
      <dsp:nvSpPr>
        <dsp:cNvPr id="0" name=""/>
        <dsp:cNvSpPr/>
      </dsp:nvSpPr>
      <dsp:spPr>
        <a:xfrm>
          <a:off x="5973115" y="2424380"/>
          <a:ext cx="2715052" cy="16290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kern="1200" dirty="0" smtClean="0">
              <a:solidFill>
                <a:srgbClr val="002060"/>
              </a:solidFill>
            </a:rPr>
            <a:t>Motivation und Freude am Tun </a:t>
          </a:r>
          <a:r>
            <a:rPr lang="de-AT" sz="2000" kern="1200" dirty="0" smtClean="0">
              <a:solidFill>
                <a:srgbClr val="002060"/>
              </a:solidFill>
              <a:sym typeface="Wingdings" panose="05000000000000000000" pitchFamily="2" charset="2"/>
            </a:rPr>
            <a:t> Grundlage für lebenslanges Lernen</a:t>
          </a:r>
          <a:endParaRPr lang="de-AT" sz="2000" kern="1200" dirty="0">
            <a:solidFill>
              <a:srgbClr val="002060"/>
            </a:solidFill>
          </a:endParaRPr>
        </a:p>
      </dsp:txBody>
      <dsp:txXfrm>
        <a:off x="5973115" y="2424380"/>
        <a:ext cx="2715052" cy="16290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62303-4C30-4EF1-A85C-143B1CDF5973}">
      <dsp:nvSpPr>
        <dsp:cNvPr id="0" name=""/>
        <dsp:cNvSpPr/>
      </dsp:nvSpPr>
      <dsp:spPr>
        <a:xfrm>
          <a:off x="3742489" y="2183046"/>
          <a:ext cx="1659020" cy="165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Leadership</a:t>
          </a:r>
          <a:r>
            <a:rPr lang="de-DE" sz="1800" kern="1200" dirty="0" smtClean="0"/>
            <a:t> Schul-leitung</a:t>
          </a:r>
          <a:endParaRPr lang="de-AT" sz="1800" kern="1200" dirty="0"/>
        </a:p>
      </dsp:txBody>
      <dsp:txXfrm>
        <a:off x="3985447" y="2426004"/>
        <a:ext cx="1173104" cy="1173104"/>
      </dsp:txXfrm>
    </dsp:sp>
    <dsp:sp modelId="{CCC8A20A-9770-4C8C-A2C1-7CD4B3E8D318}">
      <dsp:nvSpPr>
        <dsp:cNvPr id="0" name=""/>
        <dsp:cNvSpPr/>
      </dsp:nvSpPr>
      <dsp:spPr>
        <a:xfrm rot="16200000">
          <a:off x="4321638" y="1916355"/>
          <a:ext cx="500722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500722" y="1632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4559481" y="1920166"/>
        <a:ext cx="25036" cy="25036"/>
      </dsp:txXfrm>
    </dsp:sp>
    <dsp:sp modelId="{74ECFC41-98C3-4309-B440-0AA5A1071941}">
      <dsp:nvSpPr>
        <dsp:cNvPr id="0" name=""/>
        <dsp:cNvSpPr/>
      </dsp:nvSpPr>
      <dsp:spPr>
        <a:xfrm>
          <a:off x="3742489" y="23302"/>
          <a:ext cx="1659020" cy="165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Maßnah-</a:t>
          </a:r>
          <a:r>
            <a:rPr lang="de-DE" sz="1800" kern="1200" dirty="0" err="1" smtClean="0"/>
            <a:t>men</a:t>
          </a:r>
          <a:r>
            <a:rPr lang="de-DE" sz="1800" kern="1200" dirty="0" smtClean="0"/>
            <a:t>, die den Unterricht stützen</a:t>
          </a:r>
          <a:endParaRPr lang="de-AT" sz="1800" kern="1200" dirty="0"/>
        </a:p>
      </dsp:txBody>
      <dsp:txXfrm>
        <a:off x="3985447" y="266260"/>
        <a:ext cx="1173104" cy="1173104"/>
      </dsp:txXfrm>
    </dsp:sp>
    <dsp:sp modelId="{3CFDC218-8E82-4B28-A4B9-20D209ED72C1}">
      <dsp:nvSpPr>
        <dsp:cNvPr id="0" name=""/>
        <dsp:cNvSpPr/>
      </dsp:nvSpPr>
      <dsp:spPr>
        <a:xfrm>
          <a:off x="5401510" y="2996227"/>
          <a:ext cx="500722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500722" y="1632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5639353" y="3000038"/>
        <a:ext cx="25036" cy="25036"/>
      </dsp:txXfrm>
    </dsp:sp>
    <dsp:sp modelId="{54C37162-CAAF-44AC-865B-08079ED77023}">
      <dsp:nvSpPr>
        <dsp:cNvPr id="0" name=""/>
        <dsp:cNvSpPr/>
      </dsp:nvSpPr>
      <dsp:spPr>
        <a:xfrm>
          <a:off x="5902233" y="2183046"/>
          <a:ext cx="1659020" cy="165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Professio-nalisierung</a:t>
          </a:r>
          <a:r>
            <a:rPr lang="de-DE" sz="1800" kern="1200" dirty="0" smtClean="0"/>
            <a:t> Lehrkräfte</a:t>
          </a:r>
          <a:endParaRPr lang="de-AT" sz="1800" kern="1200" dirty="0"/>
        </a:p>
      </dsp:txBody>
      <dsp:txXfrm>
        <a:off x="6145191" y="2426004"/>
        <a:ext cx="1173104" cy="1173104"/>
      </dsp:txXfrm>
    </dsp:sp>
    <dsp:sp modelId="{31BA7D76-62D4-4723-A7E0-CCFB1D70D113}">
      <dsp:nvSpPr>
        <dsp:cNvPr id="0" name=""/>
        <dsp:cNvSpPr/>
      </dsp:nvSpPr>
      <dsp:spPr>
        <a:xfrm rot="5400000">
          <a:off x="4321638" y="4076099"/>
          <a:ext cx="500722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500722" y="1632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>
        <a:off x="4559481" y="4079910"/>
        <a:ext cx="25036" cy="25036"/>
      </dsp:txXfrm>
    </dsp:sp>
    <dsp:sp modelId="{6C355C5B-0493-4AC5-86D3-1E41C59AC2DD}">
      <dsp:nvSpPr>
        <dsp:cNvPr id="0" name=""/>
        <dsp:cNvSpPr/>
      </dsp:nvSpPr>
      <dsp:spPr>
        <a:xfrm>
          <a:off x="3742489" y="4342789"/>
          <a:ext cx="1659020" cy="165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Schüler-orientiertes Lernklima</a:t>
          </a:r>
          <a:endParaRPr lang="de-AT" sz="1800" kern="1200" dirty="0"/>
        </a:p>
      </dsp:txBody>
      <dsp:txXfrm>
        <a:off x="3985447" y="4585747"/>
        <a:ext cx="1173104" cy="1173104"/>
      </dsp:txXfrm>
    </dsp:sp>
    <dsp:sp modelId="{63FDCAE6-BBCC-4402-B959-64BC58A643BF}">
      <dsp:nvSpPr>
        <dsp:cNvPr id="0" name=""/>
        <dsp:cNvSpPr/>
      </dsp:nvSpPr>
      <dsp:spPr>
        <a:xfrm rot="10800000">
          <a:off x="3241766" y="2996227"/>
          <a:ext cx="500722" cy="32657"/>
        </a:xfrm>
        <a:custGeom>
          <a:avLst/>
          <a:gdLst/>
          <a:ahLst/>
          <a:cxnLst/>
          <a:rect l="0" t="0" r="0" b="0"/>
          <a:pathLst>
            <a:path>
              <a:moveTo>
                <a:pt x="0" y="16328"/>
              </a:moveTo>
              <a:lnTo>
                <a:pt x="500722" y="1632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500" kern="1200"/>
        </a:p>
      </dsp:txBody>
      <dsp:txXfrm rot="10800000">
        <a:off x="3479610" y="3000038"/>
        <a:ext cx="25036" cy="25036"/>
      </dsp:txXfrm>
    </dsp:sp>
    <dsp:sp modelId="{45FE457C-96EB-44B2-A21F-1680C7ABCB61}">
      <dsp:nvSpPr>
        <dsp:cNvPr id="0" name=""/>
        <dsp:cNvSpPr/>
      </dsp:nvSpPr>
      <dsp:spPr>
        <a:xfrm>
          <a:off x="1582745" y="2183046"/>
          <a:ext cx="1659020" cy="165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Verbin</a:t>
          </a:r>
          <a:r>
            <a:rPr lang="de-DE" sz="1800" kern="1200" dirty="0" smtClean="0"/>
            <a:t>-dung mit Eltern und Kommune</a:t>
          </a:r>
          <a:endParaRPr lang="de-AT" sz="1800" kern="1200" dirty="0"/>
        </a:p>
      </dsp:txBody>
      <dsp:txXfrm>
        <a:off x="1825703" y="2426004"/>
        <a:ext cx="1173104" cy="117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52440" cy="49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525" y="2"/>
            <a:ext cx="2952440" cy="49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989"/>
            <a:ext cx="2952440" cy="49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525" y="9444989"/>
            <a:ext cx="2952440" cy="49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09C7E56-64A7-4C79-90A3-1FC7C761351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5206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52440" cy="49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525" y="2"/>
            <a:ext cx="2952440" cy="49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691" y="4722494"/>
            <a:ext cx="4994583" cy="44745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989"/>
            <a:ext cx="2952440" cy="49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525" y="9444989"/>
            <a:ext cx="2952440" cy="49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E0385EC-1910-4788-A294-7951F6C5FA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215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385EC-1910-4788-A294-7951F6C5FA7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69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385EC-1910-4788-A294-7951F6C5FA7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58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385EC-1910-4788-A294-7951F6C5FA7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11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385EC-1910-4788-A294-7951F6C5FA7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29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385EC-1910-4788-A294-7951F6C5FA7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24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385EC-1910-4788-A294-7951F6C5FA75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94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t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BIHPR-Banana-Blau-P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213" y="1798638"/>
            <a:ext cx="57150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/>
          <p:nvPr userDrawn="1"/>
        </p:nvSpPr>
        <p:spPr>
          <a:xfrm>
            <a:off x="731838" y="6386513"/>
            <a:ext cx="1157287" cy="49212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700" dirty="0">
                <a:solidFill>
                  <a:srgbClr val="142451"/>
                </a:solidFill>
                <a:ea typeface="Times New Roman"/>
                <a:cs typeface="Times New Roman"/>
              </a:rPr>
              <a:t>in co-operation </a:t>
            </a:r>
          </a:p>
          <a:p>
            <a:pPr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700" dirty="0">
                <a:solidFill>
                  <a:srgbClr val="142451"/>
                </a:solidFill>
                <a:ea typeface="Times New Roman"/>
                <a:cs typeface="Times New Roman"/>
              </a:rPr>
              <a:t>with academic and practice partners</a:t>
            </a:r>
            <a:endParaRPr lang="en-US" sz="700" dirty="0">
              <a:ea typeface="Times New Roman"/>
              <a:cs typeface="Times New Roman"/>
            </a:endParaRPr>
          </a:p>
        </p:txBody>
      </p:sp>
      <p:pic>
        <p:nvPicPr>
          <p:cNvPr id="12" name="Picture 10" descr="V:\LBI\LBG\0LBIHPR\PR\logo-lbihpr-englisch-Kopie-.jpg"/>
          <p:cNvPicPr>
            <a:picLocks noChangeAspect="1" noChangeArrowheads="1"/>
          </p:cNvPicPr>
          <p:nvPr userDrawn="1"/>
        </p:nvPicPr>
        <p:blipFill>
          <a:blip r:embed="rId3" cstate="print"/>
          <a:srcRect l="-2882" r="2882"/>
          <a:stretch>
            <a:fillRect/>
          </a:stretch>
        </p:blipFill>
        <p:spPr bwMode="auto">
          <a:xfrm>
            <a:off x="1079500" y="39688"/>
            <a:ext cx="21304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0"/>
            <a:ext cx="542925" cy="611188"/>
          </a:xfrm>
          <a:prstGeom prst="rect">
            <a:avLst/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533400" y="0"/>
            <a:ext cx="222250" cy="611188"/>
          </a:xfrm>
          <a:prstGeom prst="rect">
            <a:avLst/>
          </a:prstGeom>
          <a:solidFill>
            <a:srgbClr val="9793B6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708025" y="6097588"/>
            <a:ext cx="8435975" cy="217487"/>
          </a:xfrm>
          <a:prstGeom prst="rect">
            <a:avLst/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16" name="Rectangle 13"/>
          <p:cNvSpPr>
            <a:spLocks noChangeArrowheads="1"/>
          </p:cNvSpPr>
          <p:nvPr userDrawn="1"/>
        </p:nvSpPr>
        <p:spPr bwMode="auto">
          <a:xfrm rot="18115282">
            <a:off x="-9524" y="6496050"/>
            <a:ext cx="1058862" cy="217487"/>
          </a:xfrm>
          <a:prstGeom prst="rect">
            <a:avLst/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738188" y="6084888"/>
            <a:ext cx="7854950" cy="39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sz="900" dirty="0">
                <a:solidFill>
                  <a:schemeClr val="bg1"/>
                </a:solidFill>
                <a:latin typeface="+mn-lt"/>
              </a:rPr>
              <a:t>LBIHPR: A-1020 Vienna, </a:t>
            </a:r>
            <a:r>
              <a:rPr lang="de-AT" sz="900" dirty="0">
                <a:solidFill>
                  <a:schemeClr val="bg1"/>
                </a:solidFill>
              </a:rPr>
              <a:t>Untere Donaustraße </a:t>
            </a:r>
            <a:r>
              <a:rPr lang="en-GB" sz="900" dirty="0">
                <a:solidFill>
                  <a:schemeClr val="bg1"/>
                </a:solidFill>
              </a:rPr>
              <a:t>47, </a:t>
            </a:r>
            <a:r>
              <a:rPr lang="en-GB" sz="900" dirty="0">
                <a:solidFill>
                  <a:schemeClr val="bg1"/>
                </a:solidFill>
                <a:latin typeface="+mn-lt"/>
              </a:rPr>
              <a:t>Austria | office@lbihpr.lbg.ac.at  | www.lbihpr.lbg.ac.at  | +43 1 2121493 -10 | FAX </a:t>
            </a:r>
            <a:r>
              <a:rPr lang="en-GB" sz="900">
                <a:solidFill>
                  <a:schemeClr val="bg1"/>
                </a:solidFill>
                <a:latin typeface="+mn-lt"/>
              </a:rPr>
              <a:t>- </a:t>
            </a:r>
            <a:r>
              <a:rPr lang="en-GB" sz="900" smtClean="0">
                <a:solidFill>
                  <a:schemeClr val="bg1"/>
                </a:solidFill>
                <a:latin typeface="+mn-lt"/>
              </a:rPr>
              <a:t>50</a:t>
            </a:r>
            <a:r>
              <a:rPr lang="en-GB" sz="900" smtClean="0">
                <a:solidFill>
                  <a:schemeClr val="bg1"/>
                </a:solidFill>
              </a:rPr>
              <a:t>    </a:t>
            </a:r>
            <a:endParaRPr lang="en-GB" sz="900" dirty="0">
              <a:solidFill>
                <a:schemeClr val="bg1"/>
              </a:solidFill>
            </a:endParaRPr>
          </a:p>
          <a:p>
            <a:pPr>
              <a:defRPr/>
            </a:pP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 userDrawn="1"/>
        </p:nvSpPr>
        <p:spPr bwMode="auto">
          <a:xfrm>
            <a:off x="8143875" y="0"/>
            <a:ext cx="1000125" cy="611188"/>
          </a:xfrm>
          <a:prstGeom prst="rect">
            <a:avLst/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19" name="AutoShape 44"/>
          <p:cNvSpPr>
            <a:spLocks noChangeArrowheads="1"/>
          </p:cNvSpPr>
          <p:nvPr userDrawn="1"/>
        </p:nvSpPr>
        <p:spPr bwMode="auto">
          <a:xfrm>
            <a:off x="-227013" y="806450"/>
            <a:ext cx="449263" cy="392113"/>
          </a:xfrm>
          <a:prstGeom prst="triangle">
            <a:avLst>
              <a:gd name="adj" fmla="val 50000"/>
            </a:avLst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20" name="AutoShape 46"/>
          <p:cNvSpPr>
            <a:spLocks noChangeArrowheads="1"/>
          </p:cNvSpPr>
          <p:nvPr userDrawn="1"/>
        </p:nvSpPr>
        <p:spPr bwMode="auto">
          <a:xfrm rot="10800000">
            <a:off x="-217488" y="1320800"/>
            <a:ext cx="433388" cy="390525"/>
          </a:xfrm>
          <a:prstGeom prst="triangle">
            <a:avLst>
              <a:gd name="adj" fmla="val 50000"/>
            </a:avLst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rot="10800000" wrap="none" lIns="17703" tIns="8851" rIns="17703" bIns="8851" anchor="ctr"/>
          <a:lstStyle/>
          <a:p>
            <a:pPr algn="ctr" defTabSz="795338"/>
            <a:endParaRPr lang="de-DE">
              <a:solidFill>
                <a:srgbClr val="394573"/>
              </a:solidFill>
            </a:endParaRPr>
          </a:p>
        </p:txBody>
      </p:sp>
      <p:sp>
        <p:nvSpPr>
          <p:cNvPr id="21" name="AutoShape 48"/>
          <p:cNvSpPr>
            <a:spLocks noChangeArrowheads="1"/>
          </p:cNvSpPr>
          <p:nvPr userDrawn="1"/>
        </p:nvSpPr>
        <p:spPr bwMode="auto">
          <a:xfrm>
            <a:off x="-217488" y="1884363"/>
            <a:ext cx="433388" cy="392112"/>
          </a:xfrm>
          <a:prstGeom prst="triangle">
            <a:avLst>
              <a:gd name="adj" fmla="val 50000"/>
            </a:avLst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22" name="AutoShape 49"/>
          <p:cNvSpPr>
            <a:spLocks noChangeArrowheads="1"/>
          </p:cNvSpPr>
          <p:nvPr userDrawn="1"/>
        </p:nvSpPr>
        <p:spPr bwMode="auto">
          <a:xfrm>
            <a:off x="84138" y="2430463"/>
            <a:ext cx="411162" cy="390525"/>
          </a:xfrm>
          <a:prstGeom prst="triangle">
            <a:avLst>
              <a:gd name="adj" fmla="val 50000"/>
            </a:avLst>
          </a:prstGeom>
          <a:solidFill>
            <a:srgbClr val="9793B6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23" name="AutoShape 50"/>
          <p:cNvSpPr>
            <a:spLocks noChangeArrowheads="1"/>
          </p:cNvSpPr>
          <p:nvPr userDrawn="1"/>
        </p:nvSpPr>
        <p:spPr bwMode="auto">
          <a:xfrm rot="10800000">
            <a:off x="-217488" y="2398713"/>
            <a:ext cx="433388" cy="392112"/>
          </a:xfrm>
          <a:prstGeom prst="triangle">
            <a:avLst>
              <a:gd name="adj" fmla="val 50000"/>
            </a:avLst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rot="10800000" wrap="none" lIns="17703" tIns="8851" rIns="17703" bIns="8851" anchor="ctr"/>
          <a:lstStyle/>
          <a:p>
            <a:pPr algn="ctr" defTabSz="795338"/>
            <a:endParaRPr lang="de-DE">
              <a:solidFill>
                <a:srgbClr val="394573"/>
              </a:solidFill>
            </a:endParaRPr>
          </a:p>
        </p:txBody>
      </p:sp>
      <p:sp>
        <p:nvSpPr>
          <p:cNvPr id="24" name="AutoShape 51"/>
          <p:cNvSpPr>
            <a:spLocks noChangeArrowheads="1"/>
          </p:cNvSpPr>
          <p:nvPr userDrawn="1"/>
        </p:nvSpPr>
        <p:spPr bwMode="auto">
          <a:xfrm rot="10800000">
            <a:off x="87313" y="2914650"/>
            <a:ext cx="409575" cy="390525"/>
          </a:xfrm>
          <a:prstGeom prst="triangle">
            <a:avLst>
              <a:gd name="adj" fmla="val 50000"/>
            </a:avLst>
          </a:prstGeom>
          <a:solidFill>
            <a:srgbClr val="9793B6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25" name="AutoShape 52"/>
          <p:cNvSpPr>
            <a:spLocks noChangeArrowheads="1"/>
          </p:cNvSpPr>
          <p:nvPr userDrawn="1"/>
        </p:nvSpPr>
        <p:spPr bwMode="auto">
          <a:xfrm>
            <a:off x="-217488" y="2963863"/>
            <a:ext cx="433388" cy="390525"/>
          </a:xfrm>
          <a:prstGeom prst="triangle">
            <a:avLst>
              <a:gd name="adj" fmla="val 50000"/>
            </a:avLst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26" name="AutoShape 54"/>
          <p:cNvSpPr>
            <a:spLocks noChangeArrowheads="1"/>
          </p:cNvSpPr>
          <p:nvPr userDrawn="1"/>
        </p:nvSpPr>
        <p:spPr bwMode="auto">
          <a:xfrm rot="10800000">
            <a:off x="-217488" y="3478213"/>
            <a:ext cx="436563" cy="390525"/>
          </a:xfrm>
          <a:prstGeom prst="triangle">
            <a:avLst>
              <a:gd name="adj" fmla="val 50000"/>
            </a:avLst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rot="10800000" wrap="none" lIns="17703" tIns="8851" rIns="17703" bIns="8851" anchor="ctr"/>
          <a:lstStyle/>
          <a:p>
            <a:pPr algn="ctr" defTabSz="795338"/>
            <a:endParaRPr lang="de-DE">
              <a:solidFill>
                <a:srgbClr val="394573"/>
              </a:solidFill>
            </a:endParaRPr>
          </a:p>
        </p:txBody>
      </p:sp>
      <p:sp>
        <p:nvSpPr>
          <p:cNvPr id="27" name="AutoShape 60"/>
          <p:cNvSpPr>
            <a:spLocks noChangeArrowheads="1"/>
          </p:cNvSpPr>
          <p:nvPr userDrawn="1"/>
        </p:nvSpPr>
        <p:spPr bwMode="auto">
          <a:xfrm>
            <a:off x="-217488" y="4029075"/>
            <a:ext cx="433388" cy="392113"/>
          </a:xfrm>
          <a:prstGeom prst="triangle">
            <a:avLst>
              <a:gd name="adj" fmla="val 50000"/>
            </a:avLst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28" name="AutoShape 62"/>
          <p:cNvSpPr>
            <a:spLocks noChangeArrowheads="1"/>
          </p:cNvSpPr>
          <p:nvPr userDrawn="1"/>
        </p:nvSpPr>
        <p:spPr bwMode="auto">
          <a:xfrm rot="10800000">
            <a:off x="-217488" y="4543425"/>
            <a:ext cx="433388" cy="392113"/>
          </a:xfrm>
          <a:prstGeom prst="triangle">
            <a:avLst>
              <a:gd name="adj" fmla="val 50000"/>
            </a:avLst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rot="10800000" wrap="none" lIns="17703" tIns="8851" rIns="17703" bIns="8851" anchor="ctr"/>
          <a:lstStyle/>
          <a:p>
            <a:pPr algn="ctr" defTabSz="795338"/>
            <a:endParaRPr lang="de-DE">
              <a:solidFill>
                <a:srgbClr val="394573"/>
              </a:solidFill>
            </a:endParaRPr>
          </a:p>
        </p:txBody>
      </p:sp>
      <p:sp>
        <p:nvSpPr>
          <p:cNvPr id="29" name="AutoShape 64"/>
          <p:cNvSpPr>
            <a:spLocks noChangeArrowheads="1"/>
          </p:cNvSpPr>
          <p:nvPr userDrawn="1"/>
        </p:nvSpPr>
        <p:spPr bwMode="auto">
          <a:xfrm>
            <a:off x="-217488" y="5106988"/>
            <a:ext cx="442913" cy="392112"/>
          </a:xfrm>
          <a:prstGeom prst="triangle">
            <a:avLst>
              <a:gd name="adj" fmla="val 50000"/>
            </a:avLst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30" name="AutoShape 65"/>
          <p:cNvSpPr>
            <a:spLocks noChangeArrowheads="1"/>
          </p:cNvSpPr>
          <p:nvPr userDrawn="1"/>
        </p:nvSpPr>
        <p:spPr bwMode="auto">
          <a:xfrm>
            <a:off x="-204788" y="6111875"/>
            <a:ext cx="414338" cy="392113"/>
          </a:xfrm>
          <a:prstGeom prst="triangle">
            <a:avLst>
              <a:gd name="adj" fmla="val 50000"/>
            </a:avLst>
          </a:prstGeom>
          <a:solidFill>
            <a:srgbClr val="9793B6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31" name="AutoShape 66"/>
          <p:cNvSpPr>
            <a:spLocks noChangeArrowheads="1"/>
          </p:cNvSpPr>
          <p:nvPr userDrawn="1"/>
        </p:nvSpPr>
        <p:spPr bwMode="auto">
          <a:xfrm rot="10800000">
            <a:off x="-227013" y="5613400"/>
            <a:ext cx="449263" cy="390525"/>
          </a:xfrm>
          <a:prstGeom prst="triangle">
            <a:avLst>
              <a:gd name="adj" fmla="val 50000"/>
            </a:avLst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rot="10800000" wrap="none" lIns="17703" tIns="8851" rIns="17703" bIns="8851" anchor="ctr"/>
          <a:lstStyle/>
          <a:p>
            <a:pPr algn="ctr" defTabSz="795338"/>
            <a:endParaRPr lang="de-DE">
              <a:solidFill>
                <a:srgbClr val="394573"/>
              </a:solidFill>
            </a:endParaRPr>
          </a:p>
        </p:txBody>
      </p:sp>
      <p:sp>
        <p:nvSpPr>
          <p:cNvPr id="32" name="AutoShape 101"/>
          <p:cNvSpPr>
            <a:spLocks noChangeArrowheads="1"/>
          </p:cNvSpPr>
          <p:nvPr userDrawn="1"/>
        </p:nvSpPr>
        <p:spPr bwMode="auto">
          <a:xfrm rot="10800000">
            <a:off x="66675" y="6091238"/>
            <a:ext cx="484188" cy="392112"/>
          </a:xfrm>
          <a:prstGeom prst="triangle">
            <a:avLst>
              <a:gd name="adj" fmla="val 50000"/>
            </a:avLst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rot="10800000" wrap="none" lIns="17704" tIns="8852" rIns="17704" bIns="8852" anchor="ctr"/>
          <a:lstStyle/>
          <a:p>
            <a:pPr algn="ctr" defTabSz="795338"/>
            <a:endParaRPr lang="de-DE">
              <a:solidFill>
                <a:srgbClr val="394573"/>
              </a:solidFill>
            </a:endParaRPr>
          </a:p>
        </p:txBody>
      </p:sp>
      <p:sp>
        <p:nvSpPr>
          <p:cNvPr id="33" name="AutoShape 64"/>
          <p:cNvSpPr>
            <a:spLocks noChangeArrowheads="1"/>
          </p:cNvSpPr>
          <p:nvPr userDrawn="1"/>
        </p:nvSpPr>
        <p:spPr bwMode="auto">
          <a:xfrm>
            <a:off x="87313" y="5630863"/>
            <a:ext cx="442912" cy="392112"/>
          </a:xfrm>
          <a:prstGeom prst="triangle">
            <a:avLst>
              <a:gd name="adj" fmla="val 50000"/>
            </a:avLst>
          </a:prstGeom>
          <a:solidFill>
            <a:srgbClr val="09316C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34" name="AutoShape 49"/>
          <p:cNvSpPr>
            <a:spLocks noChangeArrowheads="1"/>
          </p:cNvSpPr>
          <p:nvPr userDrawn="1"/>
        </p:nvSpPr>
        <p:spPr bwMode="auto">
          <a:xfrm>
            <a:off x="76200" y="3517900"/>
            <a:ext cx="412750" cy="392113"/>
          </a:xfrm>
          <a:prstGeom prst="triangle">
            <a:avLst>
              <a:gd name="adj" fmla="val 50000"/>
            </a:avLst>
          </a:prstGeom>
          <a:solidFill>
            <a:srgbClr val="9793B6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35" name="AutoShape 51"/>
          <p:cNvSpPr>
            <a:spLocks noChangeArrowheads="1"/>
          </p:cNvSpPr>
          <p:nvPr userDrawn="1"/>
        </p:nvSpPr>
        <p:spPr bwMode="auto">
          <a:xfrm rot="10800000">
            <a:off x="79375" y="4002088"/>
            <a:ext cx="411163" cy="390525"/>
          </a:xfrm>
          <a:prstGeom prst="triangle">
            <a:avLst>
              <a:gd name="adj" fmla="val 50000"/>
            </a:avLst>
          </a:prstGeom>
          <a:solidFill>
            <a:srgbClr val="9793B6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36" name="AutoShape 49"/>
          <p:cNvSpPr>
            <a:spLocks noChangeArrowheads="1"/>
          </p:cNvSpPr>
          <p:nvPr userDrawn="1"/>
        </p:nvSpPr>
        <p:spPr bwMode="auto">
          <a:xfrm>
            <a:off x="85725" y="1339850"/>
            <a:ext cx="411163" cy="392113"/>
          </a:xfrm>
          <a:prstGeom prst="triangle">
            <a:avLst>
              <a:gd name="adj" fmla="val 50000"/>
            </a:avLst>
          </a:prstGeom>
          <a:solidFill>
            <a:srgbClr val="9793B6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37" name="AutoShape 51"/>
          <p:cNvSpPr>
            <a:spLocks noChangeArrowheads="1"/>
          </p:cNvSpPr>
          <p:nvPr userDrawn="1"/>
        </p:nvSpPr>
        <p:spPr bwMode="auto">
          <a:xfrm rot="10800000">
            <a:off x="88900" y="1824038"/>
            <a:ext cx="409575" cy="390525"/>
          </a:xfrm>
          <a:prstGeom prst="triangle">
            <a:avLst>
              <a:gd name="adj" fmla="val 50000"/>
            </a:avLst>
          </a:prstGeom>
          <a:solidFill>
            <a:srgbClr val="9793B6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pic>
        <p:nvPicPr>
          <p:cNvPr id="38" name="Grafik 55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3000" y="0"/>
            <a:ext cx="350996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12"/>
          <p:cNvSpPr>
            <a:spLocks noChangeArrowheads="1"/>
          </p:cNvSpPr>
          <p:nvPr userDrawn="1"/>
        </p:nvSpPr>
        <p:spPr bwMode="auto">
          <a:xfrm>
            <a:off x="7192963" y="1588"/>
            <a:ext cx="779462" cy="611187"/>
          </a:xfrm>
          <a:prstGeom prst="rect">
            <a:avLst/>
          </a:prstGeom>
          <a:solidFill>
            <a:srgbClr val="9793B6"/>
          </a:solidFill>
          <a:ln w="9525">
            <a:noFill/>
            <a:miter lim="800000"/>
            <a:headEnd/>
            <a:tailEnd/>
          </a:ln>
        </p:spPr>
        <p:txBody>
          <a:bodyPr wrap="none" lIns="17703" tIns="8851" rIns="17703" bIns="8851" anchor="ctr"/>
          <a:lstStyle/>
          <a:p>
            <a:endParaRPr lang="de-AT"/>
          </a:p>
        </p:txBody>
      </p:sp>
      <p:sp>
        <p:nvSpPr>
          <p:cNvPr id="40" name="Titel 1"/>
          <p:cNvSpPr txBox="1">
            <a:spLocks/>
          </p:cNvSpPr>
          <p:nvPr userDrawn="1"/>
        </p:nvSpPr>
        <p:spPr bwMode="auto">
          <a:xfrm>
            <a:off x="666750" y="2120900"/>
            <a:ext cx="792638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9316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9457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9457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9457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94573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E206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E206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E206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E2068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41" name="Untertitel 2"/>
          <p:cNvSpPr txBox="1">
            <a:spLocks/>
          </p:cNvSpPr>
          <p:nvPr userDrawn="1"/>
        </p:nvSpPr>
        <p:spPr>
          <a:xfrm>
            <a:off x="647700" y="3486150"/>
            <a:ext cx="7667625" cy="17526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48A8B"/>
              </a:buClr>
              <a:buFont typeface="Wingdings" pitchFamily="2" charset="2"/>
              <a:buNone/>
              <a:tabLst>
                <a:tab pos="361950" algn="l"/>
                <a:tab pos="952500" algn="l"/>
              </a:tabLst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48A8B"/>
              </a:buClr>
              <a:buSzPct val="80000"/>
              <a:buFont typeface="Wingdings" pitchFamily="2" charset="2"/>
              <a:buNone/>
              <a:tabLst>
                <a:tab pos="361950" algn="l"/>
                <a:tab pos="714375" algn="l"/>
              </a:tabLst>
              <a:defRPr sz="22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None/>
              <a:tabLst>
                <a:tab pos="482600" algn="l"/>
                <a:tab pos="952500" algn="l"/>
                <a:tab pos="1438275" algn="l"/>
              </a:tabLs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482600" algn="l"/>
                <a:tab pos="952500" algn="l"/>
              </a:tabLst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482600" algn="l"/>
                <a:tab pos="952500" algn="l"/>
              </a:tabLst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482600" algn="l"/>
                <a:tab pos="952500" algn="l"/>
              </a:tabLst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482600" algn="l"/>
                <a:tab pos="952500" algn="l"/>
              </a:tabLst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482600" algn="l"/>
                <a:tab pos="952500" algn="l"/>
              </a:tabLst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tabLst>
                <a:tab pos="482600" algn="l"/>
                <a:tab pos="952500" algn="l"/>
              </a:tabLst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algn="l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05059" y="1919288"/>
            <a:ext cx="705008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AT" noProof="0" smtClean="0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05059" y="38687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AT" noProof="0" smtClean="0"/>
          </a:p>
        </p:txBody>
      </p:sp>
      <p:pic>
        <p:nvPicPr>
          <p:cNvPr id="44" name="Grafik 4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95" y="6372454"/>
            <a:ext cx="936000" cy="359021"/>
          </a:xfrm>
          <a:prstGeom prst="rect">
            <a:avLst/>
          </a:prstGeom>
        </p:spPr>
      </p:pic>
      <p:pic>
        <p:nvPicPr>
          <p:cNvPr id="46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16" y="6375435"/>
            <a:ext cx="264000" cy="43200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48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37" y="6410614"/>
            <a:ext cx="792000" cy="30378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50" name="Picture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81" y="6444391"/>
            <a:ext cx="1080000" cy="291237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52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30" y="6470939"/>
            <a:ext cx="972000" cy="228122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55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61" y="6466368"/>
            <a:ext cx="684000" cy="231352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57" name="Picture 10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24" y="6496049"/>
            <a:ext cx="936000" cy="22860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58" name="Grafik 5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66" y="6440680"/>
            <a:ext cx="1080000" cy="270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2481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5438" y="862013"/>
            <a:ext cx="2163762" cy="56911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2563" y="862013"/>
            <a:ext cx="6340475" cy="56911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616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1444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697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2563" y="1836738"/>
            <a:ext cx="4251325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86288" y="1836738"/>
            <a:ext cx="4252912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94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456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468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87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890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710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862013"/>
            <a:ext cx="86566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Hier klicken, um Master-Titelformat zu bearbeiten. Arial 28p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836738"/>
            <a:ext cx="8656637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Hier klicken, um Master-Textformat zu bearbeiten.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1"/>
            <a:endParaRPr lang="de-AT" dirty="0" smtClean="0"/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0" y="0"/>
            <a:ext cx="609600" cy="762000"/>
          </a:xfrm>
          <a:prstGeom prst="rect">
            <a:avLst/>
          </a:prstGeom>
          <a:solidFill>
            <a:srgbClr val="555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53" name="Rectangle 21"/>
          <p:cNvSpPr>
            <a:spLocks noChangeArrowheads="1"/>
          </p:cNvSpPr>
          <p:nvPr/>
        </p:nvSpPr>
        <p:spPr bwMode="auto">
          <a:xfrm>
            <a:off x="609600" y="0"/>
            <a:ext cx="228600" cy="762000"/>
          </a:xfrm>
          <a:prstGeom prst="rect">
            <a:avLst/>
          </a:prstGeom>
          <a:solidFill>
            <a:srgbClr val="D5D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54" name="Rectangle 23"/>
          <p:cNvSpPr>
            <a:spLocks noChangeArrowheads="1"/>
          </p:cNvSpPr>
          <p:nvPr/>
        </p:nvSpPr>
        <p:spPr bwMode="auto">
          <a:xfrm>
            <a:off x="8001000" y="0"/>
            <a:ext cx="1143000" cy="762000"/>
          </a:xfrm>
          <a:prstGeom prst="rect">
            <a:avLst/>
          </a:prstGeom>
          <a:solidFill>
            <a:srgbClr val="555D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55" name="Rectangle 24"/>
          <p:cNvSpPr>
            <a:spLocks noChangeArrowheads="1"/>
          </p:cNvSpPr>
          <p:nvPr/>
        </p:nvSpPr>
        <p:spPr bwMode="auto">
          <a:xfrm>
            <a:off x="7391400" y="0"/>
            <a:ext cx="609600" cy="762000"/>
          </a:xfrm>
          <a:prstGeom prst="rect">
            <a:avLst/>
          </a:prstGeom>
          <a:solidFill>
            <a:srgbClr val="D5D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56" name="Rectangle 25"/>
          <p:cNvSpPr>
            <a:spLocks noChangeArrowheads="1"/>
          </p:cNvSpPr>
          <p:nvPr/>
        </p:nvSpPr>
        <p:spPr bwMode="auto">
          <a:xfrm>
            <a:off x="3581400" y="0"/>
            <a:ext cx="3810000" cy="762000"/>
          </a:xfrm>
          <a:prstGeom prst="rect">
            <a:avLst/>
          </a:prstGeom>
          <a:solidFill>
            <a:srgbClr val="EAEB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057" name="Picture 29" descr="V:\LBI\LBG\0LBIHPR\PR\logo-lbihpr-englisch-Kopie-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4" r="3024"/>
          <a:stretch>
            <a:fillRect/>
          </a:stretch>
        </p:blipFill>
        <p:spPr bwMode="auto">
          <a:xfrm>
            <a:off x="863600" y="95250"/>
            <a:ext cx="25590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D5D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Tx/>
              <a:buFontTx/>
              <a:buNone/>
              <a:tabLst>
                <a:tab pos="287338" algn="l"/>
              </a:tabLst>
            </a:pPr>
            <a:endParaRPr lang="en-GB" sz="1000">
              <a:solidFill>
                <a:srgbClr val="0E2068"/>
              </a:solidFill>
            </a:endParaRPr>
          </a:p>
        </p:txBody>
      </p:sp>
      <p:sp>
        <p:nvSpPr>
          <p:cNvPr id="2059" name="Rectangle 29"/>
          <p:cNvSpPr>
            <a:spLocks noChangeArrowheads="1"/>
          </p:cNvSpPr>
          <p:nvPr/>
        </p:nvSpPr>
        <p:spPr bwMode="auto">
          <a:xfrm>
            <a:off x="8405813" y="6589713"/>
            <a:ext cx="574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Tx/>
              <a:buFontTx/>
              <a:buNone/>
            </a:pPr>
            <a:fld id="{3829B75C-BE27-4146-AFF9-0066620899AE}" type="slidenum">
              <a:rPr lang="en-US" sz="1000">
                <a:solidFill>
                  <a:srgbClr val="0E2068"/>
                </a:solidFill>
              </a:rPr>
              <a:pPr algn="ctr">
                <a:buClrTx/>
                <a:buFontTx/>
                <a:buNone/>
              </a:pPr>
              <a:t>‹Nr.›</a:t>
            </a:fld>
            <a:endParaRPr lang="en-US" sz="1000">
              <a:solidFill>
                <a:srgbClr val="0E2068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2563" y="6573296"/>
            <a:ext cx="8656637" cy="25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E20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E2068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E2068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E2068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E2068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E2068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E2068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E2068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E2068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de-DE" sz="1000" dirty="0" smtClean="0"/>
              <a:t>Felder-Puig R.</a:t>
            </a:r>
            <a:r>
              <a:rPr lang="de-DE" sz="1000" baseline="0" dirty="0" smtClean="0"/>
              <a:t>, WieNGS Jahrestagung 26.11.2013, Wiener Rathaus</a:t>
            </a:r>
            <a:endParaRPr lang="de-AT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E20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E20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E20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E20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E20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E20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E20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E20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E2068"/>
          </a:solidFill>
          <a:latin typeface="Arial" charset="0"/>
        </a:defRPr>
      </a:lvl9pPr>
    </p:titleStyle>
    <p:bodyStyle>
      <a:lvl1pPr marL="482600" indent="-482600" algn="l" rtl="0" eaLnBrk="1" fontAlgn="base" hangingPunct="1">
        <a:spcBef>
          <a:spcPct val="0"/>
        </a:spcBef>
        <a:spcAft>
          <a:spcPct val="0"/>
        </a:spcAft>
        <a:buClr>
          <a:srgbClr val="848A8B"/>
        </a:buClr>
        <a:buFont typeface="Wingdings" pitchFamily="2" charset="2"/>
        <a:buChar char="n"/>
        <a:tabLst>
          <a:tab pos="482600" algn="l"/>
          <a:tab pos="95250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46150" indent="-461963" algn="l" rtl="0" eaLnBrk="1" fontAlgn="base" hangingPunct="1">
        <a:spcBef>
          <a:spcPct val="0"/>
        </a:spcBef>
        <a:spcAft>
          <a:spcPct val="0"/>
        </a:spcAft>
        <a:buClr>
          <a:srgbClr val="848A8B"/>
        </a:buClr>
        <a:buSzPct val="80000"/>
        <a:buFont typeface="Wingdings" pitchFamily="2" charset="2"/>
        <a:buChar char="o"/>
        <a:tabLst>
          <a:tab pos="482600" algn="l"/>
          <a:tab pos="952500" algn="l"/>
        </a:tabLst>
        <a:defRPr sz="2200">
          <a:solidFill>
            <a:schemeClr val="tx1"/>
          </a:solidFill>
          <a:latin typeface="+mn-lt"/>
        </a:defRPr>
      </a:lvl2pPr>
      <a:lvl3pPr marL="136525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tabLst>
          <a:tab pos="482600" algn="l"/>
          <a:tab pos="952500" algn="l"/>
        </a:tabLst>
        <a:defRPr>
          <a:solidFill>
            <a:schemeClr val="tx1"/>
          </a:solidFill>
          <a:latin typeface="+mn-lt"/>
        </a:defRPr>
      </a:lvl3pPr>
      <a:lvl4pPr marL="5870575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482600" algn="l"/>
          <a:tab pos="952500" algn="l"/>
        </a:tabLst>
        <a:defRPr sz="2000">
          <a:solidFill>
            <a:schemeClr val="tx1"/>
          </a:solidFill>
          <a:latin typeface="+mn-lt"/>
        </a:defRPr>
      </a:lvl4pPr>
      <a:lvl5pPr marL="62896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82600" algn="l"/>
          <a:tab pos="952500" algn="l"/>
        </a:tabLst>
        <a:defRPr sz="2000">
          <a:solidFill>
            <a:schemeClr val="tx1"/>
          </a:solidFill>
          <a:latin typeface="+mn-lt"/>
        </a:defRPr>
      </a:lvl5pPr>
      <a:lvl6pPr marL="67468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82600" algn="l"/>
          <a:tab pos="952500" algn="l"/>
        </a:tabLst>
        <a:defRPr sz="2000">
          <a:solidFill>
            <a:schemeClr val="tx1"/>
          </a:solidFill>
          <a:latin typeface="+mn-lt"/>
        </a:defRPr>
      </a:lvl6pPr>
      <a:lvl7pPr marL="72040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82600" algn="l"/>
          <a:tab pos="952500" algn="l"/>
        </a:tabLst>
        <a:defRPr sz="2000">
          <a:solidFill>
            <a:schemeClr val="tx1"/>
          </a:solidFill>
          <a:latin typeface="+mn-lt"/>
        </a:defRPr>
      </a:lvl7pPr>
      <a:lvl8pPr marL="76612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82600" algn="l"/>
          <a:tab pos="952500" algn="l"/>
        </a:tabLst>
        <a:defRPr sz="2000">
          <a:solidFill>
            <a:schemeClr val="tx1"/>
          </a:solidFill>
          <a:latin typeface="+mn-lt"/>
        </a:defRPr>
      </a:lvl8pPr>
      <a:lvl9pPr marL="8118475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482600" algn="l"/>
          <a:tab pos="952500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5059" y="1919288"/>
            <a:ext cx="7686466" cy="1528762"/>
          </a:xfrm>
        </p:spPr>
        <p:txBody>
          <a:bodyPr/>
          <a:lstStyle/>
          <a:p>
            <a:r>
              <a:rPr lang="de-DE" b="1" dirty="0" smtClean="0">
                <a:solidFill>
                  <a:srgbClr val="FFC000"/>
                </a:solidFill>
              </a:rPr>
              <a:t>WieNGS Jahrestagung 2013</a:t>
            </a:r>
            <a:br>
              <a:rPr lang="de-DE" b="1" dirty="0" smtClean="0">
                <a:solidFill>
                  <a:srgbClr val="FFC000"/>
                </a:solidFill>
              </a:rPr>
            </a:br>
            <a:r>
              <a:rPr lang="de-DE" b="1" dirty="0" smtClean="0">
                <a:solidFill>
                  <a:srgbClr val="FFC000"/>
                </a:solidFill>
              </a:rPr>
              <a:t/>
            </a:r>
            <a:br>
              <a:rPr lang="de-DE" b="1" dirty="0" smtClean="0">
                <a:solidFill>
                  <a:srgbClr val="FFC000"/>
                </a:solidFill>
              </a:rPr>
            </a:br>
            <a:r>
              <a:rPr lang="de-DE" sz="2400" b="1" dirty="0" smtClean="0">
                <a:solidFill>
                  <a:srgbClr val="002060"/>
                </a:solidFill>
              </a:rPr>
              <a:t>Qualitätsentwicklung – was bringt uns das?</a:t>
            </a:r>
            <a:endParaRPr lang="de-AT" sz="2400" b="1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>
              <a:solidFill>
                <a:srgbClr val="002060"/>
              </a:solidFill>
            </a:endParaRPr>
          </a:p>
          <a:p>
            <a:r>
              <a:rPr lang="de-DE" sz="2000" i="1" dirty="0" smtClean="0"/>
              <a:t>Rosemarie Felder-Puig</a:t>
            </a:r>
          </a:p>
        </p:txBody>
      </p:sp>
    </p:spTree>
    <p:extLst>
      <p:ext uri="{BB962C8B-B14F-4D97-AF65-F5344CB8AC3E}">
        <p14:creationId xmlns:p14="http://schemas.microsoft.com/office/powerpoint/2010/main" val="34631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b="1" dirty="0" smtClean="0"/>
              <a:t>Welche Ziele /Maßnahmen der Gesundheitsförderung unterstützen den Bildungsauftrag der Schule?</a:t>
            </a:r>
            <a:endParaRPr lang="de-AT" sz="2400" b="1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379119"/>
              </p:ext>
            </p:extLst>
          </p:nvPr>
        </p:nvGraphicFramePr>
        <p:xfrm>
          <a:off x="182563" y="1836738"/>
          <a:ext cx="8656637" cy="47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hteck 3"/>
          <p:cNvSpPr/>
          <p:nvPr/>
        </p:nvSpPr>
        <p:spPr bwMode="auto">
          <a:xfrm>
            <a:off x="2672862" y="3995225"/>
            <a:ext cx="263065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8A8B"/>
              </a:buClr>
              <a:buSzTx/>
              <a:buNone/>
              <a:tabLst>
                <a:tab pos="482600" algn="l"/>
                <a:tab pos="952500" algn="l"/>
              </a:tabLst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8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564" y="862013"/>
            <a:ext cx="8651948" cy="1121532"/>
          </a:xfrm>
        </p:spPr>
        <p:txBody>
          <a:bodyPr/>
          <a:lstStyle/>
          <a:p>
            <a:r>
              <a:rPr lang="de-AT" sz="2400" b="1" dirty="0" smtClean="0"/>
              <a:t>Welche modernen Ziele /Maßnahmen der Pädagogik sind förderlich für Gesundheit?</a:t>
            </a:r>
            <a:endParaRPr lang="de-AT" sz="2400" b="1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293992"/>
              </p:ext>
            </p:extLst>
          </p:nvPr>
        </p:nvGraphicFramePr>
        <p:xfrm>
          <a:off x="182563" y="1975944"/>
          <a:ext cx="8688168" cy="457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hteck 3"/>
          <p:cNvSpPr/>
          <p:nvPr/>
        </p:nvSpPr>
        <p:spPr bwMode="auto">
          <a:xfrm>
            <a:off x="2672862" y="3995225"/>
            <a:ext cx="263065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848A8B"/>
              </a:buClr>
              <a:buSzTx/>
              <a:buNone/>
              <a:tabLst>
                <a:tab pos="482600" algn="l"/>
                <a:tab pos="952500" algn="l"/>
              </a:tabLst>
            </a:pPr>
            <a:endParaRPr kumimoji="0" lang="de-A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024" y="0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>
            <a:off x="2181223" y="2130772"/>
            <a:ext cx="242887" cy="400050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1428748" y="1899940"/>
            <a:ext cx="150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428748" y="1669108"/>
            <a:ext cx="150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dirty="0" smtClean="0">
                <a:solidFill>
                  <a:srgbClr val="C00000"/>
                </a:solidFill>
              </a:rPr>
              <a:t>Bayern</a:t>
            </a:r>
            <a:endParaRPr lang="de-A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7773" y="-211016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 flipH="1">
            <a:off x="4406272" y="2067951"/>
            <a:ext cx="672165" cy="737381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 flipH="1">
            <a:off x="4848227" y="1285933"/>
            <a:ext cx="96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>
                <a:solidFill>
                  <a:srgbClr val="C00000"/>
                </a:solidFill>
              </a:rPr>
              <a:t>NRW</a:t>
            </a:r>
            <a:endParaRPr lang="de-A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250000" cy="90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 flipV="1">
            <a:off x="5467350" y="2486025"/>
            <a:ext cx="838200" cy="81915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/>
          <p:nvPr/>
        </p:nvCxnSpPr>
        <p:spPr bwMode="auto">
          <a:xfrm flipH="1">
            <a:off x="6415087" y="2895600"/>
            <a:ext cx="257175" cy="371475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181726" y="2390775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>
                <a:solidFill>
                  <a:srgbClr val="C00000"/>
                </a:solidFill>
              </a:rPr>
              <a:t>Berlin</a:t>
            </a:r>
            <a:endParaRPr lang="de-A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0000" cy="72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 flipH="1" flipV="1">
            <a:off x="6962776" y="3086100"/>
            <a:ext cx="752474" cy="361950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103268" y="3448050"/>
            <a:ext cx="137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 smtClean="0">
                <a:solidFill>
                  <a:srgbClr val="C00000"/>
                </a:solidFill>
              </a:rPr>
              <a:t>SCHWEIZ</a:t>
            </a:r>
            <a:endParaRPr lang="de-AT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1" dirty="0" smtClean="0"/>
              <a:t>Langzeitstudie aus den USA</a:t>
            </a:r>
            <a:endParaRPr lang="de-AT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885825"/>
            <a:ext cx="380551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6700" y="2047875"/>
            <a:ext cx="4505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Fragestellung:</a:t>
            </a:r>
          </a:p>
          <a:p>
            <a:pPr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</a:rPr>
              <a:t>Wie lassen sich Schulen organisieren, damit sie erfolgreich sind?</a:t>
            </a:r>
          </a:p>
          <a:p>
            <a:pPr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</a:rPr>
              <a:t>Was sind die Erfolgsfaktoren für Schulentwicklung?</a:t>
            </a:r>
            <a:endParaRPr lang="de-AT" sz="2000" dirty="0">
              <a:solidFill>
                <a:srgbClr val="002060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>
            <a:off x="3990975" y="5314950"/>
            <a:ext cx="952501" cy="295275"/>
          </a:xfrm>
          <a:prstGeom prst="straightConnector1">
            <a:avLst/>
          </a:prstGeom>
          <a:ln w="28575"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609725" y="5462587"/>
            <a:ext cx="238124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smtClean="0"/>
              <a:t>Publikation zu dieser Studie, erschienen 2010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9998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Ausgangslage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82563" y="1836738"/>
            <a:ext cx="8685212" cy="4716462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Anfang der 1990er Jahre hatte Chicago das „schlechteste“ Schulsystem der USA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Schulbehörden gaben den Schulen erhöhte lokale Autonomie, stärkten die Rolle der Schulleitungen und ließen im Zuge einer Langzeitstudie beobachten, was passiert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Studiendesign:</a:t>
            </a:r>
          </a:p>
          <a:p>
            <a:pPr marL="749300" lvl="1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390 Grundschulen</a:t>
            </a:r>
          </a:p>
          <a:p>
            <a:pPr marL="749300" lvl="1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interessierende </a:t>
            </a:r>
            <a:r>
              <a:rPr lang="de-DE" sz="18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Outcomes</a:t>
            </a:r>
            <a:r>
              <a:rPr lang="de-DE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: standardisierte Lese- und Mathematikleistungen, Anwesenheit in der Schule </a:t>
            </a:r>
          </a:p>
          <a:p>
            <a:pPr marL="749300" lvl="1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Dauer: 7 Jahre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Ergebnis: ein Teil der Schulen entwickelte sich, ein anderer Teil nicht. Warum?</a:t>
            </a:r>
            <a:endParaRPr lang="de-DE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9" y="0"/>
            <a:ext cx="101480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0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932348"/>
              </p:ext>
            </p:extLst>
          </p:nvPr>
        </p:nvGraphicFramePr>
        <p:xfrm>
          <a:off x="0" y="0"/>
          <a:ext cx="9144000" cy="602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52424" y="4733925"/>
            <a:ext cx="224790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>
                <a:solidFill>
                  <a:srgbClr val="002060"/>
                </a:solidFill>
              </a:rPr>
              <a:t>Identifikation von 5 Kernfaktoren für erfolgreiche Schulentwicklung</a:t>
            </a:r>
            <a:endParaRPr lang="de-AT" sz="1800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48817" y="1123950"/>
            <a:ext cx="250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>
                <a:solidFill>
                  <a:srgbClr val="002060"/>
                </a:solidFill>
              </a:rPr>
              <a:t>Ergebnisse der Studie aus Chicago</a:t>
            </a:r>
            <a:endParaRPr lang="de-AT" sz="1800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9" y="4391025"/>
            <a:ext cx="101480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8193018"/>
              </p:ext>
            </p:extLst>
          </p:nvPr>
        </p:nvGraphicFramePr>
        <p:xfrm>
          <a:off x="299330" y="1064163"/>
          <a:ext cx="8607742" cy="505777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333750"/>
                <a:gridCol w="5273992"/>
              </a:tblGrid>
              <a:tr h="485775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Kernfaktoren</a:t>
                      </a:r>
                      <a:endParaRPr lang="de-AT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Beschreibung, Beispiele</a:t>
                      </a:r>
                      <a:endParaRPr lang="de-AT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solidFill>
                            <a:srgbClr val="002060"/>
                          </a:solidFill>
                        </a:rPr>
                        <a:t>Leadership</a:t>
                      </a:r>
                      <a:r>
                        <a:rPr lang="de-DE" b="1" dirty="0" smtClean="0">
                          <a:solidFill>
                            <a:srgbClr val="002060"/>
                          </a:solidFill>
                        </a:rPr>
                        <a:t> Schulleitung</a:t>
                      </a:r>
                      <a:endParaRPr lang="de-A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strategisches Handeln, den Unterricht ins Zentrum stellen, vertrauensvolle Beziehungen aufbauen, andere Personen an der Schule in </a:t>
                      </a:r>
                      <a:r>
                        <a:rPr lang="de-DE" baseline="0" smtClean="0">
                          <a:solidFill>
                            <a:srgbClr val="002060"/>
                          </a:solidFill>
                        </a:rPr>
                        <a:t>die Führungsarbeit 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einbinden</a:t>
                      </a:r>
                      <a:endParaRPr lang="de-A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2060"/>
                          </a:solidFill>
                        </a:rPr>
                        <a:t>Professionalisierung</a:t>
                      </a:r>
                      <a:r>
                        <a:rPr lang="de-DE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b="1" dirty="0" smtClean="0">
                          <a:solidFill>
                            <a:srgbClr val="002060"/>
                          </a:solidFill>
                        </a:rPr>
                        <a:t>der Lehrkräfte</a:t>
                      </a:r>
                      <a:endParaRPr lang="de-A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Erweiterte Kompetenzen entwickeln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, Bereitschaft zur q</a:t>
                      </a:r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ualitativen Fortbildung, Lehrkraft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als Lernende/r, Kooperation mit Kolleg/</a:t>
                      </a:r>
                      <a:r>
                        <a:rPr lang="de-DE" baseline="0" dirty="0" err="1" smtClean="0">
                          <a:solidFill>
                            <a:srgbClr val="002060"/>
                          </a:solidFill>
                        </a:rPr>
                        <a:t>inn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/en</a:t>
                      </a:r>
                      <a:endParaRPr lang="de-A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2060"/>
                          </a:solidFill>
                        </a:rPr>
                        <a:t>Schüler/innen-orientiertes Lernklima</a:t>
                      </a:r>
                      <a:endParaRPr lang="de-A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lernorientiert statt leistungsorientiert; Vertrauen der Lehrer/innen in ihre Schüler/innen; die Schüler/innen ermutigen und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unterstützen sich gegenseitig</a:t>
                      </a:r>
                      <a:endParaRPr lang="de-A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2060"/>
                          </a:solidFill>
                        </a:rPr>
                        <a:t>Maßnahmen, die den Unterricht unterstützen</a:t>
                      </a:r>
                      <a:endParaRPr lang="de-A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Stimmiges Curriculum; individuelle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Lernpläne; maßgeschneiderte Unterrichtsmaterialien</a:t>
                      </a:r>
                      <a:endParaRPr lang="de-A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2060"/>
                          </a:solidFill>
                        </a:rPr>
                        <a:t>Verbindung mit Eltern und Kommune</a:t>
                      </a:r>
                      <a:endParaRPr lang="de-AT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2060"/>
                          </a:solidFill>
                        </a:rPr>
                        <a:t>Aufbau</a:t>
                      </a:r>
                      <a:r>
                        <a:rPr lang="de-DE" baseline="0" dirty="0" smtClean="0">
                          <a:solidFill>
                            <a:srgbClr val="002060"/>
                          </a:solidFill>
                        </a:rPr>
                        <a:t> von guten Beziehungen; Eltern und deren Engagement sind in Schule willkommen</a:t>
                      </a:r>
                      <a:endParaRPr lang="de-AT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4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Qualitätsentwicklung für Schulen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563" y="2785402"/>
            <a:ext cx="8656637" cy="3767797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Aber welche?</a:t>
            </a:r>
          </a:p>
          <a:p>
            <a:pPr marL="0" indent="0">
              <a:buNone/>
            </a:pPr>
            <a:endParaRPr lang="de-A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AT" sz="2000" u="sng" dirty="0" smtClean="0">
                <a:solidFill>
                  <a:srgbClr val="002060"/>
                </a:solidFill>
              </a:rPr>
              <a:t>Globaler Konsens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000" dirty="0" smtClean="0">
                <a:solidFill>
                  <a:srgbClr val="002060"/>
                </a:solidFill>
              </a:rPr>
              <a:t>Eine Schule, die in den internationalen Vergleichsstudien gut abschneidet,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000" dirty="0" smtClean="0">
                <a:solidFill>
                  <a:srgbClr val="002060"/>
                </a:solidFill>
              </a:rPr>
              <a:t>eine Schule, der es gelingt, auf die Herausforderungen der Gesellschaft im 21. Jh. gut vorzubereiten,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000" dirty="0" smtClean="0">
                <a:solidFill>
                  <a:srgbClr val="002060"/>
                </a:solidFill>
              </a:rPr>
              <a:t>eine Schule, in der alle Beteiligten gerne und erfolgreich lernen und arbeiten.</a:t>
            </a:r>
            <a:endParaRPr lang="de-AT" sz="2000" dirty="0">
              <a:solidFill>
                <a:srgbClr val="00206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95484" y="2011679"/>
            <a:ext cx="7230793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AT" dirty="0">
                <a:solidFill>
                  <a:srgbClr val="002060"/>
                </a:solidFill>
              </a:rPr>
              <a:t>Wir brauchen und wir wollen eine andere </a:t>
            </a:r>
            <a:r>
              <a:rPr lang="de-AT" dirty="0" smtClean="0">
                <a:solidFill>
                  <a:srgbClr val="002060"/>
                </a:solidFill>
              </a:rPr>
              <a:t>Schule</a:t>
            </a:r>
            <a:endParaRPr lang="de-A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Weitere Ergebnisse</a:t>
            </a:r>
            <a:endParaRPr lang="de-AT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03582" y="2293938"/>
            <a:ext cx="8677659" cy="39386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</a:rPr>
              <a:t>Es braucht alle 5 Elemente, damit sich Schule erfolgreich entwickelt, und diese sollen aufeinander abgestimmt sein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Schulen, die in allen 5 Bereichen stark waren, hatten eine bis zu 10-mal höhere Wahrscheinlichkeit, dass sich die Lernleistungen der Schüler/innen verbesserten, als Schulen, die in drei oder mehr Bereichen schwach waren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Deshalb können Schulentwicklungsvorhaben nur dann erfolgreich sein, wenn sie alle fünf Bereiche mitdenken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9" y="0"/>
            <a:ext cx="101480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52" y="1038225"/>
            <a:ext cx="43529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4827" y="1997451"/>
            <a:ext cx="4205945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Was ist Individualisierung eigentlich und wie kann sie im Schulalltag umgesetzt werden?</a:t>
            </a:r>
          </a:p>
          <a:p>
            <a:pPr>
              <a:buNone/>
            </a:pPr>
            <a:endParaRPr lang="de-AT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Beispiele für „gelungene“ Schulen im deutschsprachigen Raum</a:t>
            </a:r>
          </a:p>
          <a:p>
            <a:pPr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Produktion der DVD unterstützt vom </a:t>
            </a:r>
            <a:r>
              <a:rPr lang="de-DE" sz="2000" dirty="0" err="1" smtClean="0">
                <a:solidFill>
                  <a:srgbClr val="002060"/>
                </a:solidFill>
              </a:rPr>
              <a:t>bm:ukk</a:t>
            </a:r>
            <a:endParaRPr lang="de-A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b="1" dirty="0" smtClean="0"/>
              <a:t>Gemeinsamkeiten der „gelungenen“ Schulen</a:t>
            </a:r>
            <a:endParaRPr lang="de-AT" sz="2400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72731" y="1630261"/>
            <a:ext cx="8656637" cy="4716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Die kognitive und soziale Verschiedenheit der Schüler/innen wird als Ressource, nicht als Hemmnis betrachtet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Schultypunabhängig; alle Schultypen sind vertreten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Individuelle Lernpläne, maßgeschneiderte Angebote für Schüler/innen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Kein Kind wird über- oder unterfordert, aber immer gefordert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Der übliche 50-Min. Schulstundenrhythmus wurde abgeschafft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Es gibt kaum disziplinäre Probleme</a:t>
            </a:r>
          </a:p>
          <a:p>
            <a:pPr>
              <a:buFontTx/>
              <a:buChar char="-"/>
            </a:pPr>
            <a:endParaRPr lang="de-DE" sz="2000" dirty="0" smtClean="0"/>
          </a:p>
          <a:p>
            <a:pPr>
              <a:buFontTx/>
              <a:buChar char="-"/>
            </a:pPr>
            <a:endParaRPr lang="de-DE" sz="2000" dirty="0"/>
          </a:p>
          <a:p>
            <a:pPr marL="0" indent="0">
              <a:buNone/>
            </a:pPr>
            <a:endParaRPr lang="de-A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b="1" dirty="0"/>
              <a:t>Gemeinsamkeiten der „</a:t>
            </a:r>
            <a:r>
              <a:rPr lang="de-AT" sz="2400" b="1" dirty="0" smtClean="0"/>
              <a:t>gelungenen“ Schulen</a:t>
            </a:r>
            <a:endParaRPr lang="de-AT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2227" y="1679422"/>
            <a:ext cx="8656637" cy="4716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rgbClr val="002060"/>
                </a:solidFill>
              </a:rPr>
              <a:t>Teamfähigkeit und Selbständigkeit der Schüler/innen sind die Schlüsselkompetenzen, die gefördert </a:t>
            </a:r>
            <a:r>
              <a:rPr lang="de-DE" sz="2000" dirty="0" smtClean="0">
                <a:solidFill>
                  <a:srgbClr val="002060"/>
                </a:solidFill>
              </a:rPr>
              <a:t>werden</a:t>
            </a:r>
          </a:p>
          <a:p>
            <a:pPr marL="0" indent="0"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rgbClr val="002060"/>
                </a:solidFill>
              </a:rPr>
              <a:t>An Projekten wird gemeinsam, z.T. auch altersübergreifend, über längere Zeiträume </a:t>
            </a:r>
            <a:r>
              <a:rPr lang="de-DE" sz="2000" dirty="0" smtClean="0">
                <a:solidFill>
                  <a:srgbClr val="002060"/>
                </a:solidFill>
              </a:rPr>
              <a:t>gearbeitet</a:t>
            </a:r>
          </a:p>
          <a:p>
            <a:pPr marL="0" indent="0"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rgbClr val="002060"/>
                </a:solidFill>
              </a:rPr>
              <a:t>Viel zusätzliches Angebot an Musik, Theater, Kunst, </a:t>
            </a:r>
            <a:r>
              <a:rPr lang="de-DE" sz="2000" dirty="0" smtClean="0">
                <a:solidFill>
                  <a:srgbClr val="002060"/>
                </a:solidFill>
              </a:rPr>
              <a:t>Bewegung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rgbClr val="002060"/>
                </a:solidFill>
              </a:rPr>
              <a:t>Lernorientierung statt </a:t>
            </a:r>
            <a:r>
              <a:rPr lang="de-DE" sz="2000" dirty="0" smtClean="0">
                <a:solidFill>
                  <a:srgbClr val="002060"/>
                </a:solidFill>
              </a:rPr>
              <a:t>Leistungsorientierung</a:t>
            </a:r>
          </a:p>
          <a:p>
            <a:pPr>
              <a:buFont typeface="Wingdings" panose="05000000000000000000" pitchFamily="2" charset="2"/>
              <a:buChar char="ü"/>
            </a:pPr>
            <a:endParaRPr lang="de-DE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rgbClr val="002060"/>
                </a:solidFill>
              </a:rPr>
              <a:t>Trotzdem, oder gerade deshalb, gute bis exzellente Leistungen der Schüler/innen bei den </a:t>
            </a:r>
            <a:r>
              <a:rPr lang="de-DE" sz="2000" dirty="0" smtClean="0">
                <a:solidFill>
                  <a:srgbClr val="002060"/>
                </a:solidFill>
              </a:rPr>
              <a:t>PISA- und TIMMS-Vergleichsuntersuchungen</a:t>
            </a:r>
            <a:r>
              <a:rPr lang="de-DE" sz="2000" dirty="0">
                <a:solidFill>
                  <a:srgbClr val="002060"/>
                </a:solidFill>
              </a:rPr>
              <a:t>; auch in </a:t>
            </a:r>
            <a:r>
              <a:rPr lang="de-DE" sz="2000" dirty="0" smtClean="0">
                <a:solidFill>
                  <a:srgbClr val="002060"/>
                </a:solidFill>
              </a:rPr>
              <a:t>Schulen in </a:t>
            </a:r>
            <a:r>
              <a:rPr lang="de-DE" sz="2000" dirty="0">
                <a:solidFill>
                  <a:srgbClr val="002060"/>
                </a:solidFill>
              </a:rPr>
              <a:t>sozioökonomisch schwierigen </a:t>
            </a:r>
            <a:r>
              <a:rPr lang="de-DE" sz="2000" dirty="0" smtClean="0">
                <a:solidFill>
                  <a:srgbClr val="002060"/>
                </a:solidFill>
              </a:rPr>
              <a:t>Lagen</a:t>
            </a:r>
            <a:endParaRPr lang="de-DE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de-DE" dirty="0">
              <a:solidFill>
                <a:srgbClr val="002060"/>
              </a:solidFill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182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b="1" dirty="0" smtClean="0"/>
              <a:t>Gemeinsamkeiten der „gelungenen“ Schulen</a:t>
            </a:r>
            <a:endParaRPr lang="de-AT" sz="2400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53066" y="1718751"/>
            <a:ext cx="8656637" cy="4716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Obwohl die Schüler/innen unterschiedliche Ausgangsbedingungen haben, gibt es keine Nivellierung „nach unten“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Die Hingabe und Leidenschaft der Schüler/innen hält sich auch in den oberen Schulstufen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Lehrkräfte arbeiten nicht mehr als Einzelkämpfer, sondern in Teams und unterstützen sich gegenseitig; so werden sich auch zu Vorbildern für die Schüler/innen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dirty="0" smtClean="0">
                <a:solidFill>
                  <a:srgbClr val="002060"/>
                </a:solidFill>
              </a:rPr>
              <a:t>Der Lehrberuf bleibt anstrengend, ist aber befriedigender</a:t>
            </a:r>
          </a:p>
          <a:p>
            <a:pPr marL="0" indent="0">
              <a:buNone/>
            </a:pPr>
            <a:endParaRPr lang="de-DE" sz="2000" dirty="0" smtClean="0"/>
          </a:p>
          <a:p>
            <a:pPr>
              <a:buFontTx/>
              <a:buChar char="-"/>
            </a:pPr>
            <a:endParaRPr lang="de-DE" sz="2000" dirty="0" smtClean="0"/>
          </a:p>
          <a:p>
            <a:pPr>
              <a:buFontTx/>
              <a:buChar char="-"/>
            </a:pPr>
            <a:endParaRPr lang="de-DE" sz="2000" dirty="0"/>
          </a:p>
          <a:p>
            <a:pPr marL="0" indent="0">
              <a:buNone/>
            </a:pPr>
            <a:endParaRPr lang="de-A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b="1" dirty="0" smtClean="0"/>
              <a:t>Unterstützung </a:t>
            </a:r>
            <a:r>
              <a:rPr lang="de-AT" sz="2400" b="1" smtClean="0"/>
              <a:t>von „außen“</a:t>
            </a:r>
            <a:endParaRPr lang="de-AT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563" y="1836738"/>
            <a:ext cx="8656637" cy="2115152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Schule muss sich von innen erneuern…</a:t>
            </a:r>
          </a:p>
          <a:p>
            <a:pPr marL="0" indent="0">
              <a:buNone/>
            </a:pPr>
            <a:endParaRPr lang="de-A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                                 … aber sie braucht auch die Unterstützung von außen.</a:t>
            </a:r>
          </a:p>
          <a:p>
            <a:pPr marL="0" indent="0"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Neu im Fokus der Schulentwicklungsforschung:</a:t>
            </a:r>
          </a:p>
          <a:p>
            <a:pPr marL="0" indent="0">
              <a:buNone/>
            </a:pPr>
            <a:endParaRPr lang="de-DE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DE" sz="2000" dirty="0">
              <a:solidFill>
                <a:srgbClr val="00206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368189" y="4238830"/>
            <a:ext cx="431050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DE" b="1" dirty="0">
                <a:solidFill>
                  <a:srgbClr val="002060"/>
                </a:solidFill>
              </a:rPr>
              <a:t>Schulische Netzwerke</a:t>
            </a:r>
            <a:endParaRPr lang="de-AT" b="1" dirty="0">
              <a:solidFill>
                <a:srgbClr val="00206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73269" y="5213131"/>
            <a:ext cx="8366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Forschungsergebnisse: Kooperationsstrukturen zwischen Schulen und/oder mit außerschulischen Partnern günstig und sehr unterstützend, v.a. für Schulen in sozioökonomisch benachteiligten Standorten </a:t>
            </a:r>
            <a:endParaRPr lang="de-A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Deshalb </a:t>
            </a:r>
            <a:r>
              <a:rPr lang="de-AT" sz="2400" b="1" dirty="0" smtClean="0"/>
              <a:t>zum</a:t>
            </a:r>
            <a:r>
              <a:rPr lang="de-AT" b="1" dirty="0" smtClean="0"/>
              <a:t> Schluss…..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7363" y="2019619"/>
            <a:ext cx="8292843" cy="2109930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>
                <a:solidFill>
                  <a:srgbClr val="002060"/>
                </a:solidFill>
              </a:rPr>
              <a:t>Bitte helfen Sie mit, dass</a:t>
            </a:r>
          </a:p>
          <a:p>
            <a:pPr marL="0" indent="0">
              <a:buNone/>
            </a:pPr>
            <a:r>
              <a:rPr lang="de-AT" dirty="0" smtClean="0">
                <a:solidFill>
                  <a:srgbClr val="002060"/>
                </a:solidFill>
              </a:rPr>
              <a:t>das österreichische Schulsystem von einer „Kampfarena“ zu einem „Biotop gelungener Schulen“ wird.</a:t>
            </a:r>
          </a:p>
          <a:p>
            <a:pPr marL="0" indent="0">
              <a:buNone/>
            </a:pPr>
            <a:endParaRPr lang="de-AT" dirty="0">
              <a:solidFill>
                <a:srgbClr val="00206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50142" y="4188542"/>
            <a:ext cx="5329084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de-AT" dirty="0">
                <a:solidFill>
                  <a:srgbClr val="002060"/>
                </a:solidFill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1353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Aber: Qualitätsentwicklung erzeugt Widerstand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Warum?</a:t>
            </a:r>
          </a:p>
          <a:p>
            <a:pPr marL="0" indent="0">
              <a:buNone/>
            </a:pPr>
            <a:endParaRPr lang="de-A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Am Beispiel der Bildungsstandards:</a:t>
            </a:r>
          </a:p>
          <a:p>
            <a:pPr marL="0" indent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„Zumutungen“ für Lehrpersonen durch: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rgbClr val="002060"/>
                </a:solidFill>
              </a:rPr>
              <a:t>e</a:t>
            </a:r>
            <a:r>
              <a:rPr lang="de-AT" sz="2000" dirty="0" smtClean="0">
                <a:solidFill>
                  <a:srgbClr val="002060"/>
                </a:solidFill>
              </a:rPr>
              <a:t>ine </a:t>
            </a:r>
            <a:r>
              <a:rPr lang="de-AT" sz="2000" i="1" dirty="0" smtClean="0">
                <a:solidFill>
                  <a:srgbClr val="002060"/>
                </a:solidFill>
              </a:rPr>
              <a:t>ungewohnte</a:t>
            </a:r>
            <a:r>
              <a:rPr lang="de-AT" sz="2000" dirty="0" smtClean="0">
                <a:solidFill>
                  <a:srgbClr val="002060"/>
                </a:solidFill>
              </a:rPr>
              <a:t> ergebnisorientierte Rechenschaftsverpflichtung,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rgbClr val="002060"/>
                </a:solidFill>
              </a:rPr>
              <a:t>e</a:t>
            </a:r>
            <a:r>
              <a:rPr lang="de-AT" sz="2000" dirty="0" smtClean="0">
                <a:solidFill>
                  <a:srgbClr val="002060"/>
                </a:solidFill>
              </a:rPr>
              <a:t>ine </a:t>
            </a:r>
            <a:r>
              <a:rPr lang="de-AT" sz="2000" i="1" dirty="0" smtClean="0">
                <a:solidFill>
                  <a:srgbClr val="002060"/>
                </a:solidFill>
              </a:rPr>
              <a:t>Entprivatisierung</a:t>
            </a:r>
            <a:r>
              <a:rPr lang="de-AT" sz="2000" dirty="0" smtClean="0">
                <a:solidFill>
                  <a:srgbClr val="002060"/>
                </a:solidFill>
              </a:rPr>
              <a:t> pädagogisch-didaktischer Alltagspraktiken,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rgbClr val="002060"/>
                </a:solidFill>
              </a:rPr>
              <a:t>e</a:t>
            </a:r>
            <a:r>
              <a:rPr lang="de-AT" sz="2000" dirty="0" smtClean="0">
                <a:solidFill>
                  <a:srgbClr val="002060"/>
                </a:solidFill>
              </a:rPr>
              <a:t>rhöhte </a:t>
            </a:r>
            <a:r>
              <a:rPr lang="de-AT" sz="2000" i="1" dirty="0" smtClean="0">
                <a:solidFill>
                  <a:srgbClr val="002060"/>
                </a:solidFill>
              </a:rPr>
              <a:t>Beanspruchung</a:t>
            </a:r>
            <a:r>
              <a:rPr lang="de-AT" sz="2000" dirty="0" smtClean="0">
                <a:solidFill>
                  <a:srgbClr val="002060"/>
                </a:solidFill>
              </a:rPr>
              <a:t> und mehr Arbeit (?) durch die Übernahme von Mitverantwortung für die pädagogische Qualität der gesamten Schule.</a:t>
            </a:r>
          </a:p>
          <a:p>
            <a:pPr marL="0" indent="0">
              <a:buNone/>
            </a:pPr>
            <a:endParaRPr lang="de-AT" sz="2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de-AT" dirty="0" smtClean="0">
                <a:solidFill>
                  <a:srgbClr val="002060"/>
                </a:solidFill>
              </a:rPr>
              <a:t>Sind das wirklich „Zumutungen“?</a:t>
            </a:r>
            <a:endParaRPr lang="de-A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b="1" dirty="0" smtClean="0"/>
              <a:t>Eine „Zumutung“ ist schlechtes Qualitätsmanagement</a:t>
            </a:r>
            <a:endParaRPr lang="de-AT" sz="2400" b="1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82564" y="1836738"/>
            <a:ext cx="5627394" cy="471646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Schlechtes Qualitätsmanagement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i</a:t>
            </a:r>
            <a:r>
              <a:rPr lang="de-DE" sz="2000" dirty="0" smtClean="0">
                <a:solidFill>
                  <a:srgbClr val="002060"/>
                </a:solidFill>
              </a:rPr>
              <a:t>st bürokratisch; Formalismus und Selbstzwecktätigkeiten nehmen über Hand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i</a:t>
            </a:r>
            <a:r>
              <a:rPr lang="de-DE" sz="2000" dirty="0" smtClean="0">
                <a:solidFill>
                  <a:srgbClr val="002060"/>
                </a:solidFill>
              </a:rPr>
              <a:t>st motiviert durch Ängste, Perfektionismus und/oder mangelndes Vertrauen in die Akteure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err="1" smtClean="0">
                <a:solidFill>
                  <a:srgbClr val="002060"/>
                </a:solidFill>
              </a:rPr>
              <a:t>Benefit</a:t>
            </a:r>
            <a:r>
              <a:rPr lang="de-DE" sz="2000" dirty="0" smtClean="0">
                <a:solidFill>
                  <a:srgbClr val="002060"/>
                </a:solidFill>
              </a:rPr>
              <a:t> für Beteiligte ist nicht nachvollziehbar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s</a:t>
            </a:r>
            <a:r>
              <a:rPr lang="de-DE" sz="2000" dirty="0" smtClean="0">
                <a:solidFill>
                  <a:srgbClr val="002060"/>
                </a:solidFill>
              </a:rPr>
              <a:t>tellt immer mehr Vorschriften auf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</a:rPr>
              <a:t>v</a:t>
            </a:r>
            <a:r>
              <a:rPr lang="de-DE" sz="2000" dirty="0" smtClean="0">
                <a:solidFill>
                  <a:srgbClr val="002060"/>
                </a:solidFill>
              </a:rPr>
              <a:t>erkompliziert einfache administrative Abläufe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</a:rPr>
              <a:t>kostet viel </a:t>
            </a:r>
            <a:r>
              <a:rPr lang="de-DE" sz="2000" dirty="0">
                <a:solidFill>
                  <a:srgbClr val="002060"/>
                </a:solidFill>
              </a:rPr>
              <a:t>Kraft, die dann für die </a:t>
            </a:r>
            <a:r>
              <a:rPr lang="de-DE" sz="2000" dirty="0" smtClean="0">
                <a:solidFill>
                  <a:srgbClr val="002060"/>
                </a:solidFill>
              </a:rPr>
              <a:t>eigentliche Arbeit fehlt</a:t>
            </a:r>
            <a:endParaRPr lang="de-DE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de-AT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45" y="1583521"/>
            <a:ext cx="3353877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8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Systeme der Qualitätsentwicklung und -sicherung</a:t>
            </a:r>
            <a:endParaRPr lang="de-AT" b="1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12729" y="2064558"/>
            <a:ext cx="8663105" cy="825787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Unterstützung für die Qualitätsentwicklung an den einzelnen Schulen bieten verschiedene, eigens dafür entwickelte Systeme.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AT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AT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AT" sz="20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AT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Für das </a:t>
            </a:r>
            <a:r>
              <a:rPr lang="de-AT" sz="20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österreichische Schulsystem </a:t>
            </a:r>
            <a:r>
              <a:rPr lang="de-A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stehen seit kurzem einheitliche Systeme für alle Schultypen zur Verfügung:</a:t>
            </a:r>
            <a:endParaRPr lang="de-AT" sz="2000" dirty="0">
              <a:solidFill>
                <a:srgbClr val="00206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1792" y="3328441"/>
            <a:ext cx="7893269" cy="101566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AT" sz="2000" dirty="0">
                <a:solidFill>
                  <a:srgbClr val="002060"/>
                </a:solidFill>
                <a:sym typeface="Wingdings" panose="05000000000000000000" pitchFamily="2" charset="2"/>
              </a:rPr>
              <a:t>„Denn durch häufige, kontinuierliche, kleine Veränderungen und die Kontrolle ihrer Auswirkungen….                                                            werden aus Veränderungen die erwünschten Verbesserungen</a:t>
            </a:r>
            <a:r>
              <a:rPr lang="de-AT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“</a:t>
            </a:r>
            <a:endParaRPr lang="de-AT" sz="2000" dirty="0">
              <a:solidFill>
                <a:srgbClr val="00206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6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632" y="250288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6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901" y="-637884"/>
            <a:ext cx="10350000" cy="82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9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b="1" dirty="0" smtClean="0"/>
              <a:t>„Viele Wege führen nach Rom“</a:t>
            </a:r>
            <a:endParaRPr lang="de-AT" sz="2400" b="1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AT" sz="2000" u="sng" dirty="0">
                <a:solidFill>
                  <a:srgbClr val="002060"/>
                </a:solidFill>
              </a:rPr>
              <a:t>Globaler </a:t>
            </a:r>
            <a:r>
              <a:rPr lang="de-AT" sz="2000" u="sng" dirty="0" smtClean="0">
                <a:solidFill>
                  <a:srgbClr val="002060"/>
                </a:solidFill>
              </a:rPr>
              <a:t>Konsens</a:t>
            </a:r>
          </a:p>
          <a:p>
            <a:pPr marL="0" indent="0">
              <a:buNone/>
            </a:pPr>
            <a:endParaRPr lang="de-AT" sz="2000" u="sng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rgbClr val="002060"/>
                </a:solidFill>
              </a:rPr>
              <a:t>Eine Schule, die in den internationalen Vergleichsstudien gut abschneidet,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rgbClr val="002060"/>
                </a:solidFill>
              </a:rPr>
              <a:t>eine Schule, der es gelingt, auf die Herausforderungen der Gesellschaft im 21. Jh. gut vorzubereiten,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000" dirty="0" smtClean="0">
                <a:solidFill>
                  <a:srgbClr val="002060"/>
                </a:solidFill>
              </a:rPr>
              <a:t>eine </a:t>
            </a:r>
            <a:r>
              <a:rPr lang="de-AT" sz="2000" dirty="0">
                <a:solidFill>
                  <a:srgbClr val="002060"/>
                </a:solidFill>
              </a:rPr>
              <a:t>Schule, in der alle Beteiligten gerne und erfolgreich lernen und arbeiten.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684762" y="1836737"/>
            <a:ext cx="4252912" cy="4716463"/>
          </a:xfrm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Am Beispiel der ostasiatischen Länder:</a:t>
            </a:r>
          </a:p>
          <a:p>
            <a:pPr marL="0" indent="0">
              <a:buNone/>
            </a:pPr>
            <a:endParaRPr lang="de-A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„hydraulische“ Pädagogik könnte das auch schaffen </a:t>
            </a:r>
          </a:p>
          <a:p>
            <a:pPr marL="0" indent="0">
              <a:buNone/>
            </a:pPr>
            <a:endParaRPr lang="de-AT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AT" sz="2000" dirty="0" smtClean="0">
                <a:solidFill>
                  <a:srgbClr val="002060"/>
                </a:solidFill>
              </a:rPr>
              <a:t>ABER: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rgbClr val="002060"/>
                </a:solidFill>
              </a:rPr>
              <a:t>n</a:t>
            </a:r>
            <a:r>
              <a:rPr lang="de-AT" sz="2000" dirty="0" smtClean="0">
                <a:solidFill>
                  <a:srgbClr val="002060"/>
                </a:solidFill>
              </a:rPr>
              <a:t>icht kompatibel mit unseren westlichen Werten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rgbClr val="002060"/>
                </a:solidFill>
              </a:rPr>
              <a:t>g</a:t>
            </a:r>
            <a:r>
              <a:rPr lang="de-AT" sz="2000" dirty="0" smtClean="0">
                <a:solidFill>
                  <a:srgbClr val="002060"/>
                </a:solidFill>
              </a:rPr>
              <a:t>esundheitsschädigend (drastisches Beispiel: Anstieg der Schülerselbstmorde in den letzten 10 Jahren um ca. 50%)</a:t>
            </a:r>
            <a:endParaRPr lang="de-A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5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b="1" dirty="0" smtClean="0"/>
              <a:t>Rolle der Gesundheitsförderung für die Qualitätsentwicklung der Schulen</a:t>
            </a:r>
            <a:endParaRPr lang="de-AT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563" y="1836738"/>
            <a:ext cx="8511271" cy="2130351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>
                <a:solidFill>
                  <a:srgbClr val="002060"/>
                </a:solidFill>
              </a:rPr>
              <a:t>Gesundheitsförderung nicht mehr als zusätzliche Aufgabe der Schule verstehen</a:t>
            </a:r>
          </a:p>
          <a:p>
            <a:pPr marL="0" indent="0">
              <a:buNone/>
            </a:pPr>
            <a:endParaRPr lang="de-DE" sz="20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Wir müssen kommen zu einer</a:t>
            </a:r>
            <a:endParaRPr lang="de-DE" sz="2000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de-DE" sz="2000" dirty="0">
                <a:solidFill>
                  <a:srgbClr val="002060"/>
                </a:solidFill>
                <a:sym typeface="Wingdings" panose="05000000000000000000" pitchFamily="2" charset="2"/>
              </a:rPr>
              <a:t>i</a:t>
            </a:r>
            <a:r>
              <a:rPr lang="de-DE" sz="2000" dirty="0" smtClean="0">
                <a:solidFill>
                  <a:srgbClr val="002060"/>
                </a:solidFill>
                <a:sym typeface="Wingdings" panose="05000000000000000000" pitchFamily="2" charset="2"/>
              </a:rPr>
              <a:t>ntegrierten Gesundheits- und Schulqualitätsförderung bzw. -entwicklung</a:t>
            </a:r>
            <a:endParaRPr lang="de-AT" sz="2000" dirty="0">
              <a:solidFill>
                <a:srgbClr val="00206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4468" y="4431323"/>
            <a:ext cx="765282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2000" dirty="0">
                <a:solidFill>
                  <a:srgbClr val="002060"/>
                </a:solidFill>
              </a:rPr>
              <a:t>Alles, was der Schule und ihrem Bildungsauftrag zu Gute kommt, </a:t>
            </a:r>
            <a:r>
              <a:rPr lang="de-DE" sz="2000" dirty="0" smtClean="0">
                <a:solidFill>
                  <a:srgbClr val="002060"/>
                </a:solidFill>
              </a:rPr>
              <a:t>soll auch </a:t>
            </a:r>
            <a:r>
              <a:rPr lang="de-DE" sz="2000" dirty="0">
                <a:solidFill>
                  <a:srgbClr val="002060"/>
                </a:solidFill>
              </a:rPr>
              <a:t>der Gesundheit zu </a:t>
            </a:r>
            <a:r>
              <a:rPr lang="de-DE" sz="2000" dirty="0" smtClean="0">
                <a:solidFill>
                  <a:srgbClr val="002060"/>
                </a:solidFill>
              </a:rPr>
              <a:t>Gute kommen, </a:t>
            </a:r>
            <a:r>
              <a:rPr lang="de-DE" sz="2000" dirty="0">
                <a:solidFill>
                  <a:srgbClr val="002060"/>
                </a:solidFill>
              </a:rPr>
              <a:t>und </a:t>
            </a:r>
            <a:r>
              <a:rPr lang="de-DE" sz="2000" dirty="0" smtClean="0">
                <a:solidFill>
                  <a:srgbClr val="002060"/>
                </a:solidFill>
              </a:rPr>
              <a:t>umgekehrt</a:t>
            </a:r>
            <a:endParaRPr lang="de-A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Powerpoint Präsentation_NEU_19.03.2013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82600" marR="0" indent="-4826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848A8B"/>
          </a:buClr>
          <a:buSzTx/>
          <a:buFont typeface="Wingdings" pitchFamily="2" charset="2"/>
          <a:buChar char="n"/>
          <a:tabLst>
            <a:tab pos="482600" algn="l"/>
            <a:tab pos="95250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82600" marR="0" indent="-4826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848A8B"/>
          </a:buClr>
          <a:buSzTx/>
          <a:buFont typeface="Wingdings" pitchFamily="2" charset="2"/>
          <a:buChar char="n"/>
          <a:tabLst>
            <a:tab pos="482600" algn="l"/>
            <a:tab pos="95250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Vorlage_Powerpoint Präsentation_NEU_19.03.2013</Template>
  <TotalTime>0</TotalTime>
  <Words>1104</Words>
  <Application>Microsoft Office PowerPoint</Application>
  <PresentationFormat>Bildschirmpräsentation (4:3)</PresentationFormat>
  <Paragraphs>175</Paragraphs>
  <Slides>26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Vorlage_Powerpoint Präsentation_NEU_19.03.2013</vt:lpstr>
      <vt:lpstr>WieNGS Jahrestagung 2013  Qualitätsentwicklung – was bringt uns das?</vt:lpstr>
      <vt:lpstr>Qualitätsentwicklung für Schulen</vt:lpstr>
      <vt:lpstr>Aber: Qualitätsentwicklung erzeugt Widerstand</vt:lpstr>
      <vt:lpstr>Eine „Zumutung“ ist schlechtes Qualitätsmanagement</vt:lpstr>
      <vt:lpstr>Systeme der Qualitätsentwicklung und -sicherung</vt:lpstr>
      <vt:lpstr>PowerPoint-Präsentation</vt:lpstr>
      <vt:lpstr>PowerPoint-Präsentation</vt:lpstr>
      <vt:lpstr>„Viele Wege führen nach Rom“</vt:lpstr>
      <vt:lpstr>Rolle der Gesundheitsförderung für die Qualitätsentwicklung der Schulen</vt:lpstr>
      <vt:lpstr>Welche Ziele /Maßnahmen der Gesundheitsförderung unterstützen den Bildungsauftrag der Schule?</vt:lpstr>
      <vt:lpstr>Welche modernen Ziele /Maßnahmen der Pädagogik sind förderlich für Gesundheit?</vt:lpstr>
      <vt:lpstr>PowerPoint-Präsentation</vt:lpstr>
      <vt:lpstr>PowerPoint-Präsentation</vt:lpstr>
      <vt:lpstr>PowerPoint-Präsentation</vt:lpstr>
      <vt:lpstr>PowerPoint-Präsentation</vt:lpstr>
      <vt:lpstr>Langzeitstudie aus den USA</vt:lpstr>
      <vt:lpstr>Ausgangslage</vt:lpstr>
      <vt:lpstr>PowerPoint-Präsentation</vt:lpstr>
      <vt:lpstr>PowerPoint-Präsentation</vt:lpstr>
      <vt:lpstr>Weitere Ergebnisse</vt:lpstr>
      <vt:lpstr>PowerPoint-Präsentation</vt:lpstr>
      <vt:lpstr>Gemeinsamkeiten der „gelungenen“ Schulen</vt:lpstr>
      <vt:lpstr>Gemeinsamkeiten der „gelungenen“ Schulen</vt:lpstr>
      <vt:lpstr>Gemeinsamkeiten der „gelungenen“ Schulen</vt:lpstr>
      <vt:lpstr>Unterstützung von „außen“</vt:lpstr>
      <vt:lpstr>Deshalb zum Schluss…..</vt:lpstr>
    </vt:vector>
  </TitlesOfParts>
  <Company>Ludwig Boltzmann Institut fÃ¼r HPR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psychosozialen Anforderungen des Lehrberufs bewältigen</dc:title>
  <dc:creator>Edith Flaschberger</dc:creator>
  <cp:lastModifiedBy>Rosemarie Felder-Puig </cp:lastModifiedBy>
  <cp:revision>217</cp:revision>
  <cp:lastPrinted>2013-11-25T08:01:25Z</cp:lastPrinted>
  <dcterms:created xsi:type="dcterms:W3CDTF">2013-10-02T13:50:11Z</dcterms:created>
  <dcterms:modified xsi:type="dcterms:W3CDTF">2013-11-26T12:46:24Z</dcterms:modified>
</cp:coreProperties>
</file>